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41" r:id="rId2"/>
    <p:sldId id="342" r:id="rId3"/>
    <p:sldId id="258" r:id="rId4"/>
    <p:sldId id="334" r:id="rId5"/>
    <p:sldId id="335" r:id="rId6"/>
    <p:sldId id="260" r:id="rId7"/>
    <p:sldId id="336" r:id="rId8"/>
    <p:sldId id="337" r:id="rId9"/>
    <p:sldId id="338" r:id="rId10"/>
    <p:sldId id="339" r:id="rId11"/>
    <p:sldId id="340" r:id="rId12"/>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A1648"/>
    <a:srgbClr val="FFD85D"/>
    <a:srgbClr val="1E467C"/>
    <a:srgbClr val="B81E60"/>
    <a:srgbClr val="94941C"/>
    <a:srgbClr val="BFD4EF"/>
    <a:srgbClr val="A9C4E9"/>
    <a:srgbClr val="94B6E4"/>
    <a:srgbClr val="7DA7DF"/>
    <a:srgbClr val="6899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128" autoAdjust="0"/>
    <p:restoredTop sz="93029" autoAdjust="0"/>
  </p:normalViewPr>
  <p:slideViewPr>
    <p:cSldViewPr>
      <p:cViewPr>
        <p:scale>
          <a:sx n="100" d="100"/>
          <a:sy n="100" d="100"/>
        </p:scale>
        <p:origin x="-858" y="132"/>
      </p:cViewPr>
      <p:guideLst>
        <p:guide orient="horz" pos="2160"/>
        <p:guide orient="horz" pos="1632"/>
        <p:guide pos="2880"/>
        <p:guide pos="5328"/>
      </p:guideLst>
    </p:cSldViewPr>
  </p:slideViewPr>
  <p:notesTextViewPr>
    <p:cViewPr>
      <p:scale>
        <a:sx n="1" d="1"/>
        <a:sy n="1" d="1"/>
      </p:scale>
      <p:origin x="0" y="0"/>
    </p:cViewPr>
  </p:notesTextViewPr>
  <p:sorterViewPr>
    <p:cViewPr>
      <p:scale>
        <a:sx n="100" d="100"/>
        <a:sy n="100" d="100"/>
      </p:scale>
      <p:origin x="0" y="6258"/>
    </p:cViewPr>
  </p:sorterViewPr>
  <p:notesViewPr>
    <p:cSldViewPr>
      <p:cViewPr varScale="1">
        <p:scale>
          <a:sx n="114" d="100"/>
          <a:sy n="114" d="100"/>
        </p:scale>
        <p:origin x="-2406" y="-102"/>
      </p:cViewPr>
      <p:guideLst>
        <p:guide orient="horz" pos="2191"/>
        <p:guide pos="293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l-GR" dirty="0"/>
          </a:p>
        </p:txBody>
      </p:sp>
      <p:sp>
        <p:nvSpPr>
          <p:cNvPr id="3" name="Date Placeholder 2"/>
          <p:cNvSpPr>
            <a:spLocks noGrp="1"/>
          </p:cNvSpPr>
          <p:nvPr>
            <p:ph type="dt" sz="quarter" idx="1"/>
          </p:nvPr>
        </p:nvSpPr>
        <p:spPr>
          <a:xfrm>
            <a:off x="5273003" y="0"/>
            <a:ext cx="4033943" cy="347742"/>
          </a:xfrm>
          <a:prstGeom prst="rect">
            <a:avLst/>
          </a:prstGeom>
        </p:spPr>
        <p:txBody>
          <a:bodyPr vert="horz" lIns="92930" tIns="46465" rIns="92930" bIns="46465" rtlCol="0"/>
          <a:lstStyle>
            <a:lvl1pPr algn="r">
              <a:defRPr sz="1200"/>
            </a:lvl1pPr>
          </a:lstStyle>
          <a:p>
            <a:fld id="{63EADF54-899D-4CBB-AE14-DF5F90FC5C26}" type="datetimeFigureOut">
              <a:rPr lang="el-GR" smtClean="0"/>
              <a:pPr/>
              <a:t>20/3/2017</a:t>
            </a:fld>
            <a:endParaRPr lang="el-GR" dirty="0"/>
          </a:p>
        </p:txBody>
      </p:sp>
      <p:sp>
        <p:nvSpPr>
          <p:cNvPr id="4" name="Footer Placeholder 3"/>
          <p:cNvSpPr>
            <a:spLocks noGrp="1"/>
          </p:cNvSpPr>
          <p:nvPr>
            <p:ph type="ftr" sz="quarter" idx="2"/>
          </p:nvPr>
        </p:nvSpPr>
        <p:spPr>
          <a:xfrm>
            <a:off x="0" y="6605889"/>
            <a:ext cx="4033943" cy="347742"/>
          </a:xfrm>
          <a:prstGeom prst="rect">
            <a:avLst/>
          </a:prstGeom>
        </p:spPr>
        <p:txBody>
          <a:bodyPr vert="horz" lIns="92930" tIns="46465" rIns="92930" bIns="46465" rtlCol="0" anchor="b"/>
          <a:lstStyle>
            <a:lvl1pPr algn="l">
              <a:defRPr sz="1200"/>
            </a:lvl1pPr>
          </a:lstStyle>
          <a:p>
            <a:endParaRPr lang="el-GR" dirty="0"/>
          </a:p>
        </p:txBody>
      </p:sp>
      <p:sp>
        <p:nvSpPr>
          <p:cNvPr id="5" name="Slide Number Placeholder 4"/>
          <p:cNvSpPr>
            <a:spLocks noGrp="1"/>
          </p:cNvSpPr>
          <p:nvPr>
            <p:ph type="sldNum" sz="quarter" idx="3"/>
          </p:nvPr>
        </p:nvSpPr>
        <p:spPr>
          <a:xfrm>
            <a:off x="5273003" y="6605889"/>
            <a:ext cx="4033943" cy="347742"/>
          </a:xfrm>
          <a:prstGeom prst="rect">
            <a:avLst/>
          </a:prstGeom>
        </p:spPr>
        <p:txBody>
          <a:bodyPr vert="horz" lIns="92930" tIns="46465" rIns="92930" bIns="46465" rtlCol="0" anchor="b"/>
          <a:lstStyle>
            <a:lvl1pPr algn="r">
              <a:defRPr sz="1200"/>
            </a:lvl1pPr>
          </a:lstStyle>
          <a:p>
            <a:fld id="{4721A4C4-8D80-4682-90E1-CCDC6E458707}" type="slidenum">
              <a:rPr lang="el-GR" smtClean="0"/>
              <a:pPr/>
              <a:t>‹#›</a:t>
            </a:fld>
            <a:endParaRPr lang="el-GR" dirty="0"/>
          </a:p>
        </p:txBody>
      </p:sp>
    </p:spTree>
    <p:extLst>
      <p:ext uri="{BB962C8B-B14F-4D97-AF65-F5344CB8AC3E}">
        <p14:creationId xmlns:p14="http://schemas.microsoft.com/office/powerpoint/2010/main" xmlns="" val="2384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l-GR" dirty="0"/>
          </a:p>
        </p:txBody>
      </p:sp>
      <p:sp>
        <p:nvSpPr>
          <p:cNvPr id="3" name="Date Placeholder 2"/>
          <p:cNvSpPr>
            <a:spLocks noGrp="1"/>
          </p:cNvSpPr>
          <p:nvPr>
            <p:ph type="dt" idx="1"/>
          </p:nvPr>
        </p:nvSpPr>
        <p:spPr>
          <a:xfrm>
            <a:off x="5273003" y="0"/>
            <a:ext cx="4033943" cy="347742"/>
          </a:xfrm>
          <a:prstGeom prst="rect">
            <a:avLst/>
          </a:prstGeom>
        </p:spPr>
        <p:txBody>
          <a:bodyPr vert="horz" lIns="92930" tIns="46465" rIns="92930" bIns="46465" rtlCol="0"/>
          <a:lstStyle>
            <a:lvl1pPr algn="r">
              <a:defRPr sz="1200"/>
            </a:lvl1pPr>
          </a:lstStyle>
          <a:p>
            <a:fld id="{12D692E2-998A-4755-8419-BFC15B1F795C}" type="datetimeFigureOut">
              <a:rPr lang="el-GR" smtClean="0"/>
              <a:pPr/>
              <a:t>20/3/2017</a:t>
            </a:fld>
            <a:endParaRPr lang="el-GR" dirty="0"/>
          </a:p>
        </p:txBody>
      </p:sp>
      <p:sp>
        <p:nvSpPr>
          <p:cNvPr id="4" name="Slide Image Placeholder 3"/>
          <p:cNvSpPr>
            <a:spLocks noGrp="1" noRot="1" noChangeAspect="1"/>
          </p:cNvSpPr>
          <p:nvPr>
            <p:ph type="sldImg" idx="2"/>
          </p:nvPr>
        </p:nvSpPr>
        <p:spPr>
          <a:xfrm>
            <a:off x="2917825" y="522288"/>
            <a:ext cx="3475038" cy="2606675"/>
          </a:xfrm>
          <a:prstGeom prst="rect">
            <a:avLst/>
          </a:prstGeom>
          <a:noFill/>
          <a:ln w="12700">
            <a:solidFill>
              <a:prstClr val="black"/>
            </a:solidFill>
          </a:ln>
        </p:spPr>
        <p:txBody>
          <a:bodyPr vert="horz" lIns="92930" tIns="46465" rIns="92930" bIns="46465" rtlCol="0" anchor="ctr"/>
          <a:lstStyle/>
          <a:p>
            <a:endParaRPr lang="el-GR" dirty="0"/>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6605889"/>
            <a:ext cx="4033943" cy="347742"/>
          </a:xfrm>
          <a:prstGeom prst="rect">
            <a:avLst/>
          </a:prstGeom>
        </p:spPr>
        <p:txBody>
          <a:bodyPr vert="horz" lIns="92930" tIns="46465" rIns="92930" bIns="46465" rtlCol="0" anchor="b"/>
          <a:lstStyle>
            <a:lvl1pPr algn="l">
              <a:defRPr sz="1200"/>
            </a:lvl1pPr>
          </a:lstStyle>
          <a:p>
            <a:endParaRPr lang="el-GR" dirty="0"/>
          </a:p>
        </p:txBody>
      </p:sp>
      <p:sp>
        <p:nvSpPr>
          <p:cNvPr id="7" name="Slide Number Placeholder 6"/>
          <p:cNvSpPr>
            <a:spLocks noGrp="1"/>
          </p:cNvSpPr>
          <p:nvPr>
            <p:ph type="sldNum" sz="quarter" idx="5"/>
          </p:nvPr>
        </p:nvSpPr>
        <p:spPr>
          <a:xfrm>
            <a:off x="5273003" y="6605889"/>
            <a:ext cx="4033943" cy="347742"/>
          </a:xfrm>
          <a:prstGeom prst="rect">
            <a:avLst/>
          </a:prstGeom>
        </p:spPr>
        <p:txBody>
          <a:bodyPr vert="horz" lIns="92930" tIns="46465" rIns="92930" bIns="46465" rtlCol="0" anchor="b"/>
          <a:lstStyle>
            <a:lvl1pPr algn="r">
              <a:defRPr sz="1200"/>
            </a:lvl1pPr>
          </a:lstStyle>
          <a:p>
            <a:fld id="{2C0128B1-E175-4023-B0FE-45FC750E5E0D}" type="slidenum">
              <a:rPr lang="el-GR" smtClean="0"/>
              <a:pPr/>
              <a:t>‹#›</a:t>
            </a:fld>
            <a:endParaRPr lang="el-GR" dirty="0"/>
          </a:p>
        </p:txBody>
      </p:sp>
    </p:spTree>
    <p:extLst>
      <p:ext uri="{BB962C8B-B14F-4D97-AF65-F5344CB8AC3E}">
        <p14:creationId xmlns:p14="http://schemas.microsoft.com/office/powerpoint/2010/main" xmlns="" val="60527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C0128B1-E175-4023-B0FE-45FC750E5E0D}" type="slidenum">
              <a:rPr lang="el-GR" smtClean="0"/>
              <a:pPr/>
              <a:t>6</a:t>
            </a:fld>
            <a:endParaRPr lang="el-GR" dirty="0"/>
          </a:p>
        </p:txBody>
      </p:sp>
    </p:spTree>
    <p:extLst>
      <p:ext uri="{BB962C8B-B14F-4D97-AF65-F5344CB8AC3E}">
        <p14:creationId xmlns:p14="http://schemas.microsoft.com/office/powerpoint/2010/main" xmlns="" val="46353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C0128B1-E175-4023-B0FE-45FC750E5E0D}" type="slidenum">
              <a:rPr lang="el-GR" smtClean="0"/>
              <a:pPr/>
              <a:t>7</a:t>
            </a:fld>
            <a:endParaRPr lang="el-GR" dirty="0"/>
          </a:p>
        </p:txBody>
      </p:sp>
    </p:spTree>
    <p:extLst>
      <p:ext uri="{BB962C8B-B14F-4D97-AF65-F5344CB8AC3E}">
        <p14:creationId xmlns:p14="http://schemas.microsoft.com/office/powerpoint/2010/main" xmlns="" val="46353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C0128B1-E175-4023-B0FE-45FC750E5E0D}" type="slidenum">
              <a:rPr lang="el-GR" smtClean="0"/>
              <a:pPr/>
              <a:t>8</a:t>
            </a:fld>
            <a:endParaRPr lang="el-GR" dirty="0"/>
          </a:p>
        </p:txBody>
      </p:sp>
    </p:spTree>
    <p:extLst>
      <p:ext uri="{BB962C8B-B14F-4D97-AF65-F5344CB8AC3E}">
        <p14:creationId xmlns:p14="http://schemas.microsoft.com/office/powerpoint/2010/main" xmlns="" val="46353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C0128B1-E175-4023-B0FE-45FC750E5E0D}" type="slidenum">
              <a:rPr lang="el-GR" smtClean="0"/>
              <a:pPr/>
              <a:t>9</a:t>
            </a:fld>
            <a:endParaRPr lang="el-GR" dirty="0"/>
          </a:p>
        </p:txBody>
      </p:sp>
    </p:spTree>
    <p:extLst>
      <p:ext uri="{BB962C8B-B14F-4D97-AF65-F5344CB8AC3E}">
        <p14:creationId xmlns:p14="http://schemas.microsoft.com/office/powerpoint/2010/main" xmlns="" val="46353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C0128B1-E175-4023-B0FE-45FC750E5E0D}" type="slidenum">
              <a:rPr lang="el-GR" smtClean="0"/>
              <a:pPr/>
              <a:t>10</a:t>
            </a:fld>
            <a:endParaRPr lang="el-GR" dirty="0"/>
          </a:p>
        </p:txBody>
      </p:sp>
    </p:spTree>
    <p:extLst>
      <p:ext uri="{BB962C8B-B14F-4D97-AF65-F5344CB8AC3E}">
        <p14:creationId xmlns:p14="http://schemas.microsoft.com/office/powerpoint/2010/main" xmlns="" val="46353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C0128B1-E175-4023-B0FE-45FC750E5E0D}" type="slidenum">
              <a:rPr lang="el-GR" smtClean="0"/>
              <a:pPr/>
              <a:t>11</a:t>
            </a:fld>
            <a:endParaRPr lang="el-GR" dirty="0"/>
          </a:p>
        </p:txBody>
      </p:sp>
    </p:spTree>
    <p:extLst>
      <p:ext uri="{BB962C8B-B14F-4D97-AF65-F5344CB8AC3E}">
        <p14:creationId xmlns:p14="http://schemas.microsoft.com/office/powerpoint/2010/main" xmlns="" val="463535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l="26808" t="19858" r="10958" b="11915"/>
          <a:stretch/>
        </p:blipFill>
        <p:spPr bwMode="auto">
          <a:xfrm>
            <a:off x="9525" y="0"/>
            <a:ext cx="9143998" cy="563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9526" y="1"/>
            <a:ext cx="1534770" cy="1447800"/>
          </a:xfrm>
          <a:prstGeom prst="rect">
            <a:avLst/>
          </a:prstGeom>
        </p:spPr>
      </p:pic>
    </p:spTree>
    <p:extLst>
      <p:ext uri="{BB962C8B-B14F-4D97-AF65-F5344CB8AC3E}">
        <p14:creationId xmlns:p14="http://schemas.microsoft.com/office/powerpoint/2010/main" xmlns="" val="23119265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4D618-3A06-482E-BF41-ACE846CCA131}" type="datetimeFigureOut">
              <a:rPr lang="en-US" smtClean="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D0176-9EA7-4EFE-BAAE-770D74C247FF}" type="slidenum">
              <a:rPr lang="en-US" smtClean="0"/>
              <a:pPr/>
              <a:t>‹#›</a:t>
            </a:fld>
            <a:endParaRPr lang="en-US" dirty="0"/>
          </a:p>
        </p:txBody>
      </p:sp>
    </p:spTree>
    <p:extLst>
      <p:ext uri="{BB962C8B-B14F-4D97-AF65-F5344CB8AC3E}">
        <p14:creationId xmlns:p14="http://schemas.microsoft.com/office/powerpoint/2010/main" xmlns="" val="313861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4D618-3A06-482E-BF41-ACE846CCA131}" type="datetimeFigureOut">
              <a:rPr lang="en-US" smtClean="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D0176-9EA7-4EFE-BAAE-770D74C247FF}" type="slidenum">
              <a:rPr lang="en-US" smtClean="0"/>
              <a:pPr/>
              <a:t>‹#›</a:t>
            </a:fld>
            <a:endParaRPr lang="en-US" dirty="0"/>
          </a:p>
        </p:txBody>
      </p:sp>
    </p:spTree>
    <p:extLst>
      <p:ext uri="{BB962C8B-B14F-4D97-AF65-F5344CB8AC3E}">
        <p14:creationId xmlns:p14="http://schemas.microsoft.com/office/powerpoint/2010/main" xmlns="" val="3286613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14" name="Straight Connector 13"/>
          <p:cNvCxnSpPr/>
          <p:nvPr userDrawn="1"/>
        </p:nvCxnSpPr>
        <p:spPr>
          <a:xfrm>
            <a:off x="496" y="6525344"/>
            <a:ext cx="9144000" cy="0"/>
          </a:xfrm>
          <a:prstGeom prst="line">
            <a:avLst/>
          </a:prstGeom>
          <a:ln w="28575">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8822" y="116632"/>
            <a:ext cx="8820000" cy="638944"/>
          </a:xfrm>
          <a:prstGeom prst="rect">
            <a:avLst/>
          </a:prstGeom>
        </p:spPr>
        <p:txBody>
          <a:bodyPr anchor="ctr">
            <a:noAutofit/>
          </a:bodyPr>
          <a:lstStyle>
            <a:lvl1pPr algn="l">
              <a:lnSpc>
                <a:spcPct val="90000"/>
              </a:lnSpc>
              <a:defRPr sz="2000" b="1"/>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3124200" y="6529261"/>
            <a:ext cx="2895600" cy="295200"/>
          </a:xfrm>
        </p:spPr>
        <p:txBody>
          <a:bodyPr/>
          <a:lstStyle/>
          <a:p>
            <a:endParaRPr lang="en-GB" dirty="0"/>
          </a:p>
        </p:txBody>
      </p:sp>
      <p:cxnSp>
        <p:nvCxnSpPr>
          <p:cNvPr id="13" name="Straight Connector 12"/>
          <p:cNvCxnSpPr/>
          <p:nvPr userDrawn="1"/>
        </p:nvCxnSpPr>
        <p:spPr>
          <a:xfrm>
            <a:off x="496" y="836712"/>
            <a:ext cx="9144000" cy="0"/>
          </a:xfrm>
          <a:prstGeom prst="line">
            <a:avLst/>
          </a:prstGeom>
          <a:ln w="38100">
            <a:solidFill>
              <a:srgbClr val="92D050"/>
            </a:solidFill>
          </a:ln>
          <a:effectLst/>
        </p:spPr>
        <p:style>
          <a:lnRef idx="1">
            <a:schemeClr val="accent1"/>
          </a:lnRef>
          <a:fillRef idx="0">
            <a:schemeClr val="accent1"/>
          </a:fillRef>
          <a:effectRef idx="0">
            <a:schemeClr val="accent1"/>
          </a:effectRef>
          <a:fontRef idx="minor">
            <a:schemeClr val="tx1"/>
          </a:fontRef>
        </p:style>
      </p:cxnSp>
      <p:sp>
        <p:nvSpPr>
          <p:cNvPr id="25" name="Text Placeholder 24"/>
          <p:cNvSpPr>
            <a:spLocks noGrp="1"/>
          </p:cNvSpPr>
          <p:nvPr>
            <p:ph type="body" sz="quarter" idx="14"/>
          </p:nvPr>
        </p:nvSpPr>
        <p:spPr>
          <a:xfrm>
            <a:off x="158822" y="1124744"/>
            <a:ext cx="8820000" cy="4824536"/>
          </a:xfrm>
        </p:spPr>
        <p:txBody>
          <a:bodyPr>
            <a:noAutofit/>
          </a:bodyPr>
          <a:lstStyle>
            <a:lvl1pPr marL="177800" indent="-177800">
              <a:buFont typeface="Wingdings" pitchFamily="2" charset="2"/>
              <a:buChar char="§"/>
              <a:defRPr/>
            </a:lvl1pPr>
            <a:lvl2pPr marL="355600" indent="-177800">
              <a:defRPr/>
            </a:lvl2pPr>
            <a:lvl3pPr marL="531813" indent="-176213">
              <a:defRPr/>
            </a:lvl3pPr>
            <a:lvl4pPr marL="723900" indent="-192088">
              <a:buFont typeface="Courier New" pitchFamily="49" charset="0"/>
              <a:buChar char="o"/>
              <a:tabLst/>
              <a:defRPr lang="en-US" sz="1200" kern="1200" dirty="0" smtClean="0">
                <a:solidFill>
                  <a:schemeClr val="tx1"/>
                </a:solidFill>
                <a:latin typeface="+mn-lt"/>
                <a:ea typeface="+mn-ea"/>
                <a:cs typeface="+mn-cs"/>
              </a:defRPr>
            </a:lvl4pPr>
            <a:lvl5pPr marL="900113" indent="-1762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5"/>
          <p:cNvSpPr>
            <a:spLocks noGrp="1"/>
          </p:cNvSpPr>
          <p:nvPr>
            <p:ph type="sldNum" sz="quarter" idx="12"/>
          </p:nvPr>
        </p:nvSpPr>
        <p:spPr>
          <a:xfrm>
            <a:off x="8522096" y="6533908"/>
            <a:ext cx="442392" cy="296324"/>
          </a:xfrm>
        </p:spPr>
        <p:txBody>
          <a:bodyPr/>
          <a:lstStyle/>
          <a:p>
            <a:fld id="{584FFA23-4ABD-4115-A37C-0A2D05F62B1A}" type="slidenum">
              <a:rPr lang="en-GB" smtClean="0"/>
              <a:pPr/>
              <a:t>‹#›</a:t>
            </a:fld>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60862" y="6277665"/>
            <a:ext cx="1235091" cy="495357"/>
          </a:xfrm>
          <a:prstGeom prst="rect">
            <a:avLst/>
          </a:prstGeom>
        </p:spPr>
      </p:pic>
    </p:spTree>
    <p:extLst>
      <p:ext uri="{BB962C8B-B14F-4D97-AF65-F5344CB8AC3E}">
        <p14:creationId xmlns:p14="http://schemas.microsoft.com/office/powerpoint/2010/main" xmlns="" val="2895153799"/>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0" y="6596390"/>
            <a:ext cx="376806" cy="261610"/>
          </a:xfrm>
          <a:prstGeom prst="rect">
            <a:avLst/>
          </a:prstGeom>
          <a:noFill/>
        </p:spPr>
        <p:txBody>
          <a:bodyPr wrap="square" rtlCol="0">
            <a:spAutoFit/>
          </a:bodyPr>
          <a:lstStyle/>
          <a:p>
            <a:fld id="{AE490DA7-C921-4DC3-9048-DB259C974611}" type="slidenum">
              <a:rPr lang="el-GR" sz="1100" smtClean="0"/>
              <a:pPr/>
              <a:t>‹#›</a:t>
            </a:fld>
            <a:endParaRPr lang="el-GR" sz="105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6200" y="76200"/>
            <a:ext cx="1524000" cy="523799"/>
          </a:xfrm>
          <a:prstGeom prst="rect">
            <a:avLst/>
          </a:prstGeom>
        </p:spPr>
      </p:pic>
    </p:spTree>
    <p:extLst>
      <p:ext uri="{BB962C8B-B14F-4D97-AF65-F5344CB8AC3E}">
        <p14:creationId xmlns:p14="http://schemas.microsoft.com/office/powerpoint/2010/main" xmlns="" val="76424158"/>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4D618-3A06-482E-BF41-ACE846CCA131}" type="datetimeFigureOut">
              <a:rPr lang="en-US" smtClean="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D0176-9EA7-4EFE-BAAE-770D74C247FF}" type="slidenum">
              <a:rPr lang="en-US" smtClean="0"/>
              <a:pPr/>
              <a:t>‹#›</a:t>
            </a:fld>
            <a:endParaRPr lang="en-US" dirty="0"/>
          </a:p>
        </p:txBody>
      </p:sp>
    </p:spTree>
    <p:extLst>
      <p:ext uri="{BB962C8B-B14F-4D97-AF65-F5344CB8AC3E}">
        <p14:creationId xmlns:p14="http://schemas.microsoft.com/office/powerpoint/2010/main" xmlns="" val="195502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4D618-3A06-482E-BF41-ACE846CCA131}" type="datetimeFigureOut">
              <a:rPr lang="en-US" smtClean="0"/>
              <a:pPr/>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D0176-9EA7-4EFE-BAAE-770D74C247FF}" type="slidenum">
              <a:rPr lang="en-US" smtClean="0"/>
              <a:pPr/>
              <a:t>‹#›</a:t>
            </a:fld>
            <a:endParaRPr lang="en-US" dirty="0"/>
          </a:p>
        </p:txBody>
      </p:sp>
    </p:spTree>
    <p:extLst>
      <p:ext uri="{BB962C8B-B14F-4D97-AF65-F5344CB8AC3E}">
        <p14:creationId xmlns:p14="http://schemas.microsoft.com/office/powerpoint/2010/main" xmlns="" val="62834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4D618-3A06-482E-BF41-ACE846CCA131}" type="datetimeFigureOut">
              <a:rPr lang="en-US" smtClean="0"/>
              <a:pPr/>
              <a:t>3/20/2017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FD0176-9EA7-4EFE-BAAE-770D74C247FF}" type="slidenum">
              <a:rPr lang="en-US" smtClean="0"/>
              <a:pPr/>
              <a:t>‹#›</a:t>
            </a:fld>
            <a:endParaRPr lang="en-US" dirty="0"/>
          </a:p>
        </p:txBody>
      </p:sp>
    </p:spTree>
    <p:extLst>
      <p:ext uri="{BB962C8B-B14F-4D97-AF65-F5344CB8AC3E}">
        <p14:creationId xmlns:p14="http://schemas.microsoft.com/office/powerpoint/2010/main" xmlns="" val="89092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4D618-3A06-482E-BF41-ACE846CCA131}" type="datetimeFigureOut">
              <a:rPr lang="en-US" smtClean="0"/>
              <a:pPr/>
              <a:t>3/20/2017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FD0176-9EA7-4EFE-BAAE-770D74C247FF}" type="slidenum">
              <a:rPr lang="en-US" smtClean="0"/>
              <a:pPr/>
              <a:t>‹#›</a:t>
            </a:fld>
            <a:endParaRPr lang="en-US" dirty="0"/>
          </a:p>
        </p:txBody>
      </p:sp>
    </p:spTree>
    <p:extLst>
      <p:ext uri="{BB962C8B-B14F-4D97-AF65-F5344CB8AC3E}">
        <p14:creationId xmlns:p14="http://schemas.microsoft.com/office/powerpoint/2010/main" xmlns="" val="22996083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4D618-3A06-482E-BF41-ACE846CCA131}" type="datetimeFigureOut">
              <a:rPr lang="en-US" smtClean="0"/>
              <a:pPr/>
              <a:t>3/20/2017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FD0176-9EA7-4EFE-BAAE-770D74C247FF}" type="slidenum">
              <a:rPr lang="en-US" smtClean="0"/>
              <a:pPr/>
              <a:t>‹#›</a:t>
            </a:fld>
            <a:endParaRPr lang="en-US" dirty="0"/>
          </a:p>
        </p:txBody>
      </p:sp>
    </p:spTree>
    <p:extLst>
      <p:ext uri="{BB962C8B-B14F-4D97-AF65-F5344CB8AC3E}">
        <p14:creationId xmlns:p14="http://schemas.microsoft.com/office/powerpoint/2010/main" xmlns="" val="261820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4D618-3A06-482E-BF41-ACE846CCA131}" type="datetimeFigureOut">
              <a:rPr lang="en-US" smtClean="0"/>
              <a:pPr/>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D0176-9EA7-4EFE-BAAE-770D74C247FF}" type="slidenum">
              <a:rPr lang="en-US" smtClean="0"/>
              <a:pPr/>
              <a:t>‹#›</a:t>
            </a:fld>
            <a:endParaRPr lang="en-US" dirty="0"/>
          </a:p>
        </p:txBody>
      </p:sp>
    </p:spTree>
    <p:extLst>
      <p:ext uri="{BB962C8B-B14F-4D97-AF65-F5344CB8AC3E}">
        <p14:creationId xmlns:p14="http://schemas.microsoft.com/office/powerpoint/2010/main" xmlns="" val="81154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4D618-3A06-482E-BF41-ACE846CCA131}" type="datetimeFigureOut">
              <a:rPr lang="en-US" smtClean="0"/>
              <a:pPr/>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D0176-9EA7-4EFE-BAAE-770D74C247FF}" type="slidenum">
              <a:rPr lang="en-US" smtClean="0"/>
              <a:pPr/>
              <a:t>‹#›</a:t>
            </a:fld>
            <a:endParaRPr lang="en-US" dirty="0"/>
          </a:p>
        </p:txBody>
      </p:sp>
    </p:spTree>
    <p:extLst>
      <p:ext uri="{BB962C8B-B14F-4D97-AF65-F5344CB8AC3E}">
        <p14:creationId xmlns:p14="http://schemas.microsoft.com/office/powerpoint/2010/main" xmlns="" val="198139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4D618-3A06-482E-BF41-ACE846CCA131}" type="datetimeFigureOut">
              <a:rPr lang="en-US" smtClean="0"/>
              <a:pPr/>
              <a:t>3/20/2017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D0176-9EA7-4EFE-BAAE-770D74C247FF}" type="slidenum">
              <a:rPr lang="en-US" smtClean="0"/>
              <a:pPr/>
              <a:t>‹#›</a:t>
            </a:fld>
            <a:endParaRPr lang="en-US" dirty="0"/>
          </a:p>
        </p:txBody>
      </p:sp>
    </p:spTree>
    <p:extLst>
      <p:ext uri="{BB962C8B-B14F-4D97-AF65-F5344CB8AC3E}">
        <p14:creationId xmlns:p14="http://schemas.microsoft.com/office/powerpoint/2010/main" xmlns="" val="331783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optilog.g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1438" y="1903527"/>
            <a:ext cx="9072562" cy="1293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2000" b="1" kern="1200">
                <a:solidFill>
                  <a:schemeClr val="tx1"/>
                </a:solidFill>
                <a:latin typeface="+mj-lt"/>
                <a:ea typeface="+mj-ea"/>
                <a:cs typeface="+mj-cs"/>
              </a:defRPr>
            </a:lvl1pPr>
          </a:lstStyle>
          <a:p>
            <a:pPr algn="ctr">
              <a:lnSpc>
                <a:spcPct val="120000"/>
              </a:lnSpc>
            </a:pPr>
            <a:r>
              <a:rPr lang="el-GR" sz="2800" dirty="0" smtClean="0"/>
              <a:t/>
            </a:r>
            <a:br>
              <a:rPr lang="el-GR" sz="2800" dirty="0" smtClean="0"/>
            </a:br>
            <a:r>
              <a:rPr lang="el-GR" sz="2800" dirty="0" smtClean="0"/>
              <a:t> Επικαιροποιημένα στοιχεία για τον τομέα των </a:t>
            </a:r>
            <a:r>
              <a:rPr lang="en-US" sz="2800" dirty="0" smtClean="0"/>
              <a:t>logistics </a:t>
            </a:r>
            <a:r>
              <a:rPr lang="el-GR" sz="2800" dirty="0" smtClean="0"/>
              <a:t>στην Ελλάδα (συνοπτική έκδοση)</a:t>
            </a:r>
          </a:p>
          <a:p>
            <a:pPr algn="ctr">
              <a:lnSpc>
                <a:spcPct val="120000"/>
              </a:lnSpc>
            </a:pPr>
            <a:r>
              <a:rPr lang="el-GR" altLang="en-US" sz="1800" b="0" i="1" dirty="0" smtClean="0">
                <a:latin typeface="Arial" charset="0"/>
              </a:rPr>
              <a:t>(με στοιχεία του 2015-2016)</a:t>
            </a:r>
            <a:endParaRPr lang="el-GR" altLang="en-US" sz="1400" b="0" i="1" dirty="0">
              <a:latin typeface="Arial" charset="0"/>
            </a:endParaRPr>
          </a:p>
        </p:txBody>
      </p:sp>
    </p:spTree>
    <p:extLst>
      <p:ext uri="{BB962C8B-B14F-4D97-AF65-F5344CB8AC3E}">
        <p14:creationId xmlns:p14="http://schemas.microsoft.com/office/powerpoint/2010/main" xmlns="" val="214419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9740" y="38100"/>
            <a:ext cx="7108059" cy="944562"/>
          </a:xfrm>
        </p:spPr>
        <p:txBody>
          <a:bodyPr>
            <a:noAutofit/>
          </a:bodyPr>
          <a:lstStyle/>
          <a:p>
            <a:pPr algn="r"/>
            <a:r>
              <a:rPr lang="el-GR" sz="2800" b="1" dirty="0">
                <a:solidFill>
                  <a:schemeClr val="tx2">
                    <a:lumMod val="75000"/>
                  </a:schemeClr>
                </a:solidFill>
              </a:rPr>
              <a:t>Ο σιδηρόδρομος παραμένει ανταγωνιστικός παρά το χαμηλό επίπεδο υποδομών…</a:t>
            </a:r>
          </a:p>
        </p:txBody>
      </p:sp>
      <p:pic>
        <p:nvPicPr>
          <p:cNvPr id="4" name="31 - Εικόνα" descr="Final european rail network.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173277" y="1011903"/>
            <a:ext cx="6892506" cy="5466489"/>
          </a:xfrm>
          <a:prstGeom prst="rect">
            <a:avLst/>
          </a:prstGeom>
          <a:noFill/>
          <a:ln>
            <a:noFill/>
          </a:ln>
          <a:effectLst>
            <a:softEdge rad="31750"/>
          </a:effectLst>
        </p:spPr>
      </p:pic>
      <p:sp>
        <p:nvSpPr>
          <p:cNvPr id="3" name="Rectangle 2"/>
          <p:cNvSpPr/>
          <p:nvPr/>
        </p:nvSpPr>
        <p:spPr>
          <a:xfrm>
            <a:off x="7319296" y="6447117"/>
            <a:ext cx="1492973" cy="325538"/>
          </a:xfrm>
          <a:prstGeom prst="rect">
            <a:avLst/>
          </a:prstGeom>
        </p:spPr>
        <p:txBody>
          <a:bodyPr wrap="none">
            <a:spAutoFit/>
          </a:bodyPr>
          <a:lstStyle/>
          <a:p>
            <a:pPr>
              <a:lnSpc>
                <a:spcPct val="115000"/>
              </a:lnSpc>
              <a:spcAft>
                <a:spcPts val="1000"/>
              </a:spcAft>
            </a:pPr>
            <a:r>
              <a:rPr lang="el-GR" sz="1400" i="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(Πηγή: ΣΕΠ, 2016)</a:t>
            </a:r>
            <a:endParaRPr lang="el-GR" sz="1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61312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9740" y="38100"/>
            <a:ext cx="7108059" cy="944562"/>
          </a:xfrm>
        </p:spPr>
        <p:txBody>
          <a:bodyPr>
            <a:noAutofit/>
          </a:bodyPr>
          <a:lstStyle/>
          <a:p>
            <a:pPr algn="r"/>
            <a:r>
              <a:rPr lang="el-GR" sz="2800" b="1" dirty="0">
                <a:solidFill>
                  <a:schemeClr val="tx2">
                    <a:lumMod val="75000"/>
                  </a:schemeClr>
                </a:solidFill>
              </a:rPr>
              <a:t>Παρατηρείται σημαντική ανάκαμψη του έργου του σιδηρόδρομου το 2014…</a:t>
            </a:r>
          </a:p>
        </p:txBody>
      </p:sp>
      <p:sp>
        <p:nvSpPr>
          <p:cNvPr id="3" name="Rectangle 2"/>
          <p:cNvSpPr/>
          <p:nvPr/>
        </p:nvSpPr>
        <p:spPr>
          <a:xfrm>
            <a:off x="7040779" y="6447117"/>
            <a:ext cx="1942904" cy="325538"/>
          </a:xfrm>
          <a:prstGeom prst="rect">
            <a:avLst/>
          </a:prstGeom>
        </p:spPr>
        <p:txBody>
          <a:bodyPr wrap="none">
            <a:spAutoFit/>
          </a:bodyPr>
          <a:lstStyle/>
          <a:p>
            <a:pPr>
              <a:lnSpc>
                <a:spcPct val="115000"/>
              </a:lnSpc>
              <a:spcAft>
                <a:spcPts val="1000"/>
              </a:spcAft>
            </a:pPr>
            <a:r>
              <a:rPr lang="el-GR" sz="1400" i="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(Πηγή: </a:t>
            </a:r>
            <a:r>
              <a:rPr lang="en-US" sz="1400" i="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EUROSTAT</a:t>
            </a:r>
            <a:r>
              <a:rPr lang="el-GR" sz="1400" i="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l-GR" sz="1400" i="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2016)</a:t>
            </a:r>
            <a:endParaRPr lang="el-GR" sz="1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1753" t="33708" r="15585" b="12612"/>
          <a:stretch/>
        </p:blipFill>
        <p:spPr bwMode="auto">
          <a:xfrm>
            <a:off x="197018" y="1219200"/>
            <a:ext cx="8794582" cy="50425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19935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1575" y="38100"/>
            <a:ext cx="7972425" cy="944562"/>
          </a:xfrm>
        </p:spPr>
        <p:txBody>
          <a:bodyPr>
            <a:noAutofit/>
          </a:bodyPr>
          <a:lstStyle/>
          <a:p>
            <a:pPr algn="r"/>
            <a:r>
              <a:rPr lang="el-GR" sz="2800" b="1" dirty="0" smtClean="0">
                <a:solidFill>
                  <a:schemeClr val="tx2">
                    <a:lumMod val="75000"/>
                  </a:schemeClr>
                </a:solidFill>
              </a:rPr>
              <a:t>Προφίλ </a:t>
            </a:r>
            <a:r>
              <a:rPr lang="en-US" sz="2800" b="1" dirty="0" smtClean="0">
                <a:solidFill>
                  <a:schemeClr val="tx2">
                    <a:lumMod val="75000"/>
                  </a:schemeClr>
                </a:solidFill>
              </a:rPr>
              <a:t>OPTILOG Advisory Services</a:t>
            </a:r>
            <a:endParaRPr lang="en-US" sz="2800" b="1" dirty="0">
              <a:solidFill>
                <a:schemeClr val="tx2">
                  <a:lumMod val="75000"/>
                </a:schemeClr>
              </a:solidFill>
            </a:endParaRPr>
          </a:p>
        </p:txBody>
      </p:sp>
      <p:sp>
        <p:nvSpPr>
          <p:cNvPr id="8" name="Title 1"/>
          <p:cNvSpPr txBox="1">
            <a:spLocks/>
          </p:cNvSpPr>
          <p:nvPr/>
        </p:nvSpPr>
        <p:spPr>
          <a:xfrm>
            <a:off x="1171575" y="4419600"/>
            <a:ext cx="8001000" cy="2247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060"/>
              </a:solidFill>
            </a:endParaRPr>
          </a:p>
        </p:txBody>
      </p:sp>
      <p:sp>
        <p:nvSpPr>
          <p:cNvPr id="9" name="TextBox 8"/>
          <p:cNvSpPr txBox="1"/>
          <p:nvPr/>
        </p:nvSpPr>
        <p:spPr>
          <a:xfrm>
            <a:off x="160867" y="1083733"/>
            <a:ext cx="8923866" cy="5409173"/>
          </a:xfrm>
          <a:prstGeom prst="rect">
            <a:avLst/>
          </a:prstGeom>
          <a:noFill/>
        </p:spPr>
        <p:txBody>
          <a:bodyPr wrap="square" rtlCol="0">
            <a:spAutoFit/>
          </a:bodyPr>
          <a:lstStyle/>
          <a:p>
            <a:pPr lvl="0" algn="just"/>
            <a:r>
              <a:rPr lang="el-GR" sz="1400" dirty="0" smtClean="0"/>
              <a:t>Η </a:t>
            </a:r>
            <a:r>
              <a:rPr lang="el-GR" sz="1400" b="1" dirty="0"/>
              <a:t>OPTILOG</a:t>
            </a:r>
            <a:r>
              <a:rPr lang="el-GR" sz="1400" dirty="0"/>
              <a:t> παρέχει συμβουλευτικές υπηρεσίες προστιθέμενης αξίας στον τομέα </a:t>
            </a:r>
            <a:r>
              <a:rPr lang="el-GR" sz="1400" dirty="0" smtClean="0"/>
              <a:t>των μεταφορών και των </a:t>
            </a:r>
            <a:r>
              <a:rPr lang="en-US" sz="1400" dirty="0" smtClean="0"/>
              <a:t>logistics</a:t>
            </a:r>
            <a:r>
              <a:rPr lang="el-GR" sz="1400" dirty="0" smtClean="0"/>
              <a:t>. </a:t>
            </a:r>
            <a:r>
              <a:rPr lang="el-GR" sz="1400" dirty="0"/>
              <a:t>Η εμπειρία μας σε </a:t>
            </a:r>
            <a:r>
              <a:rPr lang="el-GR" sz="1400" dirty="0" smtClean="0"/>
              <a:t>όλ</a:t>
            </a:r>
            <a:r>
              <a:rPr lang="en-US" sz="1400" dirty="0" smtClean="0"/>
              <a:t>o</a:t>
            </a:r>
            <a:r>
              <a:rPr lang="el-GR" sz="1400" dirty="0" smtClean="0"/>
              <a:t> </a:t>
            </a:r>
            <a:r>
              <a:rPr lang="el-GR" sz="1400" dirty="0"/>
              <a:t>το φάσμα λειτουργιών </a:t>
            </a:r>
            <a:r>
              <a:rPr lang="el-GR" sz="1400" dirty="0" smtClean="0"/>
              <a:t>μιας αλυσίδας εφοδιασμού, </a:t>
            </a:r>
            <a:r>
              <a:rPr lang="el-GR" sz="1400" dirty="0"/>
              <a:t>καθώς και οι </a:t>
            </a:r>
            <a:r>
              <a:rPr lang="el-GR" sz="1400" dirty="0" smtClean="0"/>
              <a:t>μέθοδοι και τα εργαλεία βελτιστοποίησης </a:t>
            </a:r>
            <a:r>
              <a:rPr lang="el-GR" sz="1400" dirty="0"/>
              <a:t>που χρησιμοποιούμε για την αντιμετώπιση πολύπλοκων προβλημάτων, είναι οι κύριοι λόγοι για την προσέλκυση </a:t>
            </a:r>
            <a:r>
              <a:rPr lang="el-GR" sz="1400" dirty="0" smtClean="0"/>
              <a:t>μεγάλου αριθμού πελατών.</a:t>
            </a:r>
            <a:endParaRPr lang="el-GR" sz="1400" dirty="0"/>
          </a:p>
          <a:p>
            <a:pPr lvl="0" algn="just"/>
            <a:endParaRPr lang="el-GR" sz="1400" dirty="0"/>
          </a:p>
          <a:p>
            <a:pPr lvl="0" algn="just"/>
            <a:r>
              <a:rPr lang="el-GR" sz="1400" dirty="0"/>
              <a:t>Η ομάδα της </a:t>
            </a:r>
            <a:r>
              <a:rPr lang="el-GR" sz="1400" b="1" dirty="0"/>
              <a:t>OPTILOG </a:t>
            </a:r>
            <a:r>
              <a:rPr lang="el-GR" sz="1400" dirty="0"/>
              <a:t>είναι ισχυρή στην υλοποίηση και την επίτευξη αποτελεσμάτων με διάρκεια</a:t>
            </a:r>
            <a:r>
              <a:rPr lang="en-US" sz="1400" dirty="0"/>
              <a:t> </a:t>
            </a:r>
            <a:r>
              <a:rPr lang="el-GR" sz="1400" dirty="0"/>
              <a:t>στο χρόνο, στον τομέα των μεταφορών και των logistics. Αυτό είναι το κύριο πλεονέκτημα για τους πελάτες μας. Στόχος μας είναι να κατανοούμε τα προβλήματα των πελατών μας, να αναπτύσουμε μια δυναμική ομάδα, και να παρέχουμε καινοτόμες λύσεις. Προσφέρουμε προστιθέμενη αξία και είμαστε υπερήφανοι για τις επιτυχίες των πελατών μας.</a:t>
            </a:r>
          </a:p>
          <a:p>
            <a:pPr>
              <a:spcBef>
                <a:spcPts val="336"/>
              </a:spcBef>
            </a:pPr>
            <a:endParaRPr lang="en-US" sz="1400" dirty="0" smtClean="0"/>
          </a:p>
          <a:p>
            <a:pPr>
              <a:spcBef>
                <a:spcPts val="336"/>
              </a:spcBef>
            </a:pPr>
            <a:r>
              <a:rPr lang="el-GR" sz="1600" b="1" dirty="0"/>
              <a:t>Υπηρεσίες που παρέχουμε</a:t>
            </a:r>
            <a:endParaRPr lang="en-US" sz="1600" b="1" dirty="0"/>
          </a:p>
          <a:p>
            <a:pPr marL="287338" indent="-117475"/>
            <a:r>
              <a:rPr lang="el-GR" sz="1400" dirty="0"/>
              <a:t>• Σχεδιασμός, οργάνωση, αναδιοργάνωση και μέτρηση απόδοσης αποθηκευτικών χώρων </a:t>
            </a:r>
          </a:p>
          <a:p>
            <a:pPr marL="287338" lvl="0" indent="-117475"/>
            <a:r>
              <a:rPr lang="el-GR" sz="1400" dirty="0" smtClean="0"/>
              <a:t>• </a:t>
            </a:r>
            <a:r>
              <a:rPr lang="el-GR" sz="1400" dirty="0"/>
              <a:t>Υπολογισμός ανθρακικού αποτυπώματος σε επίπεδο οργανισμού,  προϊόντος και διαδικασίας με χρήση Ευρωπαϊκών προτύπων </a:t>
            </a:r>
          </a:p>
          <a:p>
            <a:pPr marL="169863" lvl="0"/>
            <a:r>
              <a:rPr lang="el-GR" sz="1400" dirty="0"/>
              <a:t>• Σύνταξη απολογισμού  Εταιρικής Κοινωνικής Ευθύνης (CSR Reporting) </a:t>
            </a:r>
          </a:p>
          <a:p>
            <a:pPr marL="169863" lvl="0"/>
            <a:r>
              <a:rPr lang="el-GR" sz="1400" dirty="0"/>
              <a:t>• Αξιολόγηση επενδύσεων (ανάλυση κόστους-οφέλους, μελέτες σκοπιμότητας )</a:t>
            </a:r>
          </a:p>
          <a:p>
            <a:pPr marL="169863" lvl="0"/>
            <a:r>
              <a:rPr lang="el-GR" sz="1400" dirty="0"/>
              <a:t>• Δρομολόγηση </a:t>
            </a:r>
            <a:r>
              <a:rPr lang="el-GR" sz="1400" dirty="0" smtClean="0"/>
              <a:t>και </a:t>
            </a:r>
            <a:r>
              <a:rPr lang="el-GR" sz="1400" dirty="0"/>
              <a:t>εργαλεία βελτιστοποίησης προγραμματισμού </a:t>
            </a:r>
            <a:r>
              <a:rPr lang="el-GR" sz="1400" dirty="0" smtClean="0"/>
              <a:t>στόλου οχημάτων</a:t>
            </a:r>
            <a:endParaRPr lang="el-GR" sz="1400" dirty="0"/>
          </a:p>
          <a:p>
            <a:pPr marL="169863" lvl="0"/>
            <a:r>
              <a:rPr lang="el-GR" sz="1400" dirty="0" smtClean="0"/>
              <a:t>• Οργάνωση και σχεδιασμός </a:t>
            </a:r>
            <a:r>
              <a:rPr lang="en-US" sz="1400" dirty="0" smtClean="0"/>
              <a:t>tender </a:t>
            </a:r>
            <a:r>
              <a:rPr lang="el-GR" sz="1400" dirty="0" smtClean="0"/>
              <a:t>για προμήθεια συστημάτων,  εξοπλισμού, υπηρεσιών </a:t>
            </a:r>
            <a:r>
              <a:rPr lang="en-US" sz="1400" dirty="0" smtClean="0"/>
              <a:t>outsourcing (3PL)</a:t>
            </a:r>
            <a:endParaRPr lang="el-GR" sz="1400" dirty="0"/>
          </a:p>
          <a:p>
            <a:pPr marL="169863" lvl="0"/>
            <a:r>
              <a:rPr lang="el-GR" sz="1400" dirty="0"/>
              <a:t>• Κοστολόγηση αποθηκευτικού και μεταφορικού έργου με χρήση της μεθόδου Activity Based Costing</a:t>
            </a:r>
          </a:p>
          <a:p>
            <a:pPr marL="169863" lvl="0"/>
            <a:r>
              <a:rPr lang="el-GR" sz="1400" dirty="0"/>
              <a:t>• Υλοποίηση Ευρωπαϊκών χρηματοδοτούμενων έργων (H2020, MED, ENPI, CEF, INTERREG)</a:t>
            </a:r>
          </a:p>
          <a:p>
            <a:pPr marL="169863" lvl="0"/>
            <a:r>
              <a:rPr lang="el-GR" sz="1400" dirty="0"/>
              <a:t>• Οργάνωση και υλοποίηση σεμιναρίων για στελέχη </a:t>
            </a:r>
            <a:r>
              <a:rPr lang="el-GR" sz="1400" dirty="0" smtClean="0"/>
              <a:t>επιχειρήσεων</a:t>
            </a:r>
            <a:endParaRPr lang="en-US" sz="1400" dirty="0"/>
          </a:p>
          <a:p>
            <a:pPr marL="169863" lvl="0"/>
            <a:endParaRPr lang="en-US" sz="1400" dirty="0" smtClean="0"/>
          </a:p>
          <a:p>
            <a:pPr marL="169863" lvl="0"/>
            <a:r>
              <a:rPr lang="el-GR" sz="1400" dirty="0" smtClean="0"/>
              <a:t>Για περισσότερες πληροφορίες παρακαλώ επισκε</a:t>
            </a:r>
            <a:r>
              <a:rPr lang="el-GR" sz="1400" dirty="0"/>
              <a:t>φ</a:t>
            </a:r>
            <a:r>
              <a:rPr lang="el-GR" sz="1400" dirty="0" smtClean="0"/>
              <a:t>θείτε την ιστοσελίδα μας </a:t>
            </a:r>
            <a:r>
              <a:rPr lang="en-US" sz="1400" dirty="0" smtClean="0">
                <a:hlinkClick r:id="rId2"/>
              </a:rPr>
              <a:t>www.optilog.gr</a:t>
            </a:r>
            <a:r>
              <a:rPr lang="en-US" sz="1400" dirty="0" smtClean="0"/>
              <a:t> </a:t>
            </a:r>
            <a:endParaRPr lang="en-US" sz="1400" dirty="0"/>
          </a:p>
          <a:p>
            <a:pPr>
              <a:spcBef>
                <a:spcPts val="336"/>
              </a:spcBef>
            </a:pPr>
            <a:endParaRPr lang="en-US" sz="1400" dirty="0" smtClean="0"/>
          </a:p>
        </p:txBody>
      </p:sp>
    </p:spTree>
    <p:extLst>
      <p:ext uri="{BB962C8B-B14F-4D97-AF65-F5344CB8AC3E}">
        <p14:creationId xmlns:p14="http://schemas.microsoft.com/office/powerpoint/2010/main" xmlns="" val="329264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1575" y="38100"/>
            <a:ext cx="7972425" cy="944562"/>
          </a:xfrm>
        </p:spPr>
        <p:txBody>
          <a:bodyPr>
            <a:noAutofit/>
          </a:bodyPr>
          <a:lstStyle/>
          <a:p>
            <a:pPr algn="r"/>
            <a:r>
              <a:rPr lang="el-GR" sz="2800" b="1" dirty="0" smtClean="0">
                <a:solidFill>
                  <a:schemeClr val="tx2">
                    <a:lumMod val="75000"/>
                  </a:schemeClr>
                </a:solidFill>
              </a:rPr>
              <a:t>Η Ελλάδα βρίσκεται στην 4</a:t>
            </a:r>
            <a:r>
              <a:rPr lang="en-US" sz="2800" b="1" dirty="0" smtClean="0">
                <a:solidFill>
                  <a:schemeClr val="tx2">
                    <a:lumMod val="75000"/>
                  </a:schemeClr>
                </a:solidFill>
              </a:rPr>
              <a:t>7</a:t>
            </a:r>
            <a:r>
              <a:rPr lang="el-GR" sz="2800" b="1" baseline="30000" dirty="0" smtClean="0">
                <a:solidFill>
                  <a:schemeClr val="tx2">
                    <a:lumMod val="75000"/>
                  </a:schemeClr>
                </a:solidFill>
              </a:rPr>
              <a:t>η</a:t>
            </a:r>
            <a:r>
              <a:rPr lang="el-GR" sz="2800" b="1" dirty="0" smtClean="0">
                <a:solidFill>
                  <a:schemeClr val="tx2">
                    <a:lumMod val="75000"/>
                  </a:schemeClr>
                </a:solidFill>
              </a:rPr>
              <a:t> θέση με βάση το δείκτη </a:t>
            </a:r>
            <a:r>
              <a:rPr lang="en-US" sz="2800" b="1" dirty="0" smtClean="0">
                <a:solidFill>
                  <a:schemeClr val="tx2">
                    <a:lumMod val="75000"/>
                  </a:schemeClr>
                </a:solidFill>
              </a:rPr>
              <a:t>LPI</a:t>
            </a:r>
            <a:endParaRPr lang="en-US" sz="2800" b="1" dirty="0">
              <a:solidFill>
                <a:schemeClr val="tx2">
                  <a:lumMod val="75000"/>
                </a:schemeClr>
              </a:solidFill>
            </a:endParaRPr>
          </a:p>
        </p:txBody>
      </p:sp>
      <p:sp>
        <p:nvSpPr>
          <p:cNvPr id="8" name="Title 1"/>
          <p:cNvSpPr txBox="1">
            <a:spLocks/>
          </p:cNvSpPr>
          <p:nvPr/>
        </p:nvSpPr>
        <p:spPr>
          <a:xfrm>
            <a:off x="1171575" y="4419600"/>
            <a:ext cx="8001000" cy="2247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2060"/>
              </a:solidFill>
            </a:endParaRPr>
          </a:p>
        </p:txBody>
      </p:sp>
      <p:sp>
        <p:nvSpPr>
          <p:cNvPr id="5" name="Round Single Corner Rectangle 4"/>
          <p:cNvSpPr/>
          <p:nvPr/>
        </p:nvSpPr>
        <p:spPr>
          <a:xfrm>
            <a:off x="152400" y="5213062"/>
            <a:ext cx="3352800" cy="1454438"/>
          </a:xfrm>
          <a:prstGeom prst="round1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Clr>
                <a:schemeClr val="tx2">
                  <a:lumMod val="75000"/>
                </a:schemeClr>
              </a:buClr>
              <a:buFont typeface="Wingdings" panose="05000000000000000000" pitchFamily="2" charset="2"/>
              <a:buChar char="§"/>
            </a:pPr>
            <a:r>
              <a:rPr lang="el-GR" dirty="0" smtClean="0">
                <a:solidFill>
                  <a:schemeClr val="tx1">
                    <a:lumMod val="85000"/>
                    <a:lumOff val="15000"/>
                  </a:schemeClr>
                </a:solidFill>
              </a:rPr>
              <a:t>ελλιπείς υποδομές</a:t>
            </a:r>
          </a:p>
          <a:p>
            <a:pPr marL="180975" indent="-180975">
              <a:buClr>
                <a:schemeClr val="tx2">
                  <a:lumMod val="75000"/>
                </a:schemeClr>
              </a:buClr>
              <a:buFont typeface="Wingdings" panose="05000000000000000000" pitchFamily="2" charset="2"/>
              <a:buChar char="§"/>
            </a:pPr>
            <a:r>
              <a:rPr lang="el-GR" dirty="0" smtClean="0">
                <a:solidFill>
                  <a:schemeClr val="tx1">
                    <a:lumMod val="85000"/>
                    <a:lumOff val="15000"/>
                  </a:schemeClr>
                </a:solidFill>
              </a:rPr>
              <a:t>ανταγωνιστικότητα και ποιότητα παρεχόμενων υπηρεσιών χρήζει βελτίωσης</a:t>
            </a:r>
          </a:p>
          <a:p>
            <a:pPr marL="180975" indent="-180975">
              <a:buClr>
                <a:schemeClr val="tx2">
                  <a:lumMod val="75000"/>
                </a:schemeClr>
              </a:buClr>
              <a:buFont typeface="Wingdings" panose="05000000000000000000" pitchFamily="2" charset="2"/>
              <a:buChar char="§"/>
            </a:pPr>
            <a:r>
              <a:rPr lang="el-GR" dirty="0">
                <a:solidFill>
                  <a:schemeClr val="tx1">
                    <a:lumMod val="85000"/>
                    <a:lumOff val="15000"/>
                  </a:schemeClr>
                </a:solidFill>
              </a:rPr>
              <a:t>χ</a:t>
            </a:r>
            <a:r>
              <a:rPr lang="el-GR" dirty="0" smtClean="0">
                <a:solidFill>
                  <a:schemeClr val="tx1">
                    <a:lumMod val="85000"/>
                    <a:lumOff val="15000"/>
                  </a:schemeClr>
                </a:solidFill>
              </a:rPr>
              <a:t>ρονοβόρες διαδικασίες δημόσιων φορέων</a:t>
            </a:r>
          </a:p>
        </p:txBody>
      </p:sp>
      <p:sp>
        <p:nvSpPr>
          <p:cNvPr id="7" name="Rectangle 6"/>
          <p:cNvSpPr/>
          <p:nvPr/>
        </p:nvSpPr>
        <p:spPr>
          <a:xfrm>
            <a:off x="7523788" y="6629400"/>
            <a:ext cx="1544012" cy="261610"/>
          </a:xfrm>
          <a:prstGeom prst="rect">
            <a:avLst/>
          </a:prstGeom>
        </p:spPr>
        <p:txBody>
          <a:bodyPr wrap="none">
            <a:spAutoFit/>
          </a:bodyPr>
          <a:lstStyle/>
          <a:p>
            <a:r>
              <a:rPr lang="el-GR" sz="1100" i="1" dirty="0" smtClean="0">
                <a:solidFill>
                  <a:schemeClr val="tx1">
                    <a:lumMod val="75000"/>
                    <a:lumOff val="25000"/>
                  </a:schemeClr>
                </a:solidFill>
              </a:rPr>
              <a:t>Πηγή</a:t>
            </a:r>
            <a:r>
              <a:rPr lang="el-GR" sz="1100" i="1" dirty="0">
                <a:solidFill>
                  <a:schemeClr val="tx1">
                    <a:lumMod val="75000"/>
                    <a:lumOff val="25000"/>
                  </a:schemeClr>
                </a:solidFill>
              </a:rPr>
              <a:t>: </a:t>
            </a:r>
            <a:r>
              <a:rPr lang="el-GR" sz="1100" i="1" dirty="0" smtClean="0">
                <a:solidFill>
                  <a:schemeClr val="tx1">
                    <a:lumMod val="75000"/>
                    <a:lumOff val="25000"/>
                  </a:schemeClr>
                </a:solidFill>
              </a:rPr>
              <a:t>World Bank,201</a:t>
            </a:r>
            <a:r>
              <a:rPr lang="en-US" sz="1100" i="1" dirty="0" smtClean="0">
                <a:solidFill>
                  <a:schemeClr val="tx1">
                    <a:lumMod val="75000"/>
                    <a:lumOff val="25000"/>
                  </a:schemeClr>
                </a:solidFill>
              </a:rPr>
              <a:t>6</a:t>
            </a:r>
            <a:endParaRPr lang="en-US" sz="1100" i="1" dirty="0">
              <a:solidFill>
                <a:schemeClr val="tx1">
                  <a:lumMod val="75000"/>
                  <a:lumOff val="25000"/>
                </a:schemeClr>
              </a:solidFill>
            </a:endParaRPr>
          </a:p>
        </p:txBody>
      </p:sp>
      <p:cxnSp>
        <p:nvCxnSpPr>
          <p:cNvPr id="30" name="Straight Connector 29"/>
          <p:cNvCxnSpPr/>
          <p:nvPr/>
        </p:nvCxnSpPr>
        <p:spPr>
          <a:xfrm>
            <a:off x="0" y="4876800"/>
            <a:ext cx="4114800" cy="0"/>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Pentagon 15"/>
          <p:cNvSpPr/>
          <p:nvPr/>
        </p:nvSpPr>
        <p:spPr>
          <a:xfrm>
            <a:off x="761984" y="4701376"/>
            <a:ext cx="1295416" cy="337127"/>
          </a:xfrm>
          <a:prstGeom prst="homePlate">
            <a:avLst/>
          </a:prstGeom>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l-GR" sz="1800" b="1" dirty="0" smtClean="0"/>
              <a:t>Ελλάδα</a:t>
            </a:r>
            <a:endParaRPr lang="en-US" sz="18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4545" t="28398" r="18831" b="11226"/>
          <a:stretch/>
        </p:blipFill>
        <p:spPr bwMode="auto">
          <a:xfrm>
            <a:off x="2722857" y="1146319"/>
            <a:ext cx="6376720" cy="46448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5059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66800" y="38100"/>
            <a:ext cx="8001000" cy="10287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l-GR" sz="2800" b="1" dirty="0">
                <a:solidFill>
                  <a:schemeClr val="tx2">
                    <a:lumMod val="75000"/>
                  </a:schemeClr>
                </a:solidFill>
              </a:rPr>
              <a:t>Η αξία της εγχώριας αγοράς υπηρεσιών 3PL ανέρχεται σε 300 εκ. € (2014</a:t>
            </a:r>
            <a:r>
              <a:rPr lang="el-GR" sz="2800" b="1" dirty="0" smtClean="0">
                <a:solidFill>
                  <a:schemeClr val="tx2">
                    <a:lumMod val="75000"/>
                  </a:schemeClr>
                </a:solidFill>
              </a:rPr>
              <a:t>)</a:t>
            </a:r>
            <a:endParaRPr lang="el-GR" sz="2800" b="1" dirty="0">
              <a:solidFill>
                <a:schemeClr val="tx2">
                  <a:lumMod val="75000"/>
                </a:schemeClr>
              </a:solidFill>
            </a:endParaRPr>
          </a:p>
        </p:txBody>
      </p:sp>
      <p:sp>
        <p:nvSpPr>
          <p:cNvPr id="22" name="Rectangle 21"/>
          <p:cNvSpPr/>
          <p:nvPr/>
        </p:nvSpPr>
        <p:spPr>
          <a:xfrm>
            <a:off x="4495059" y="3654450"/>
            <a:ext cx="595036" cy="338554"/>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el-GR" sz="1600" dirty="0" smtClean="0">
                <a:solidFill>
                  <a:schemeClr val="bg1"/>
                </a:solidFill>
              </a:rPr>
              <a:t>7,2%</a:t>
            </a:r>
            <a:endParaRPr lang="el-GR" sz="1600" dirty="0">
              <a:solidFill>
                <a:schemeClr val="bg1"/>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3507" t="31169" r="17533" b="12727"/>
          <a:stretch/>
        </p:blipFill>
        <p:spPr bwMode="auto">
          <a:xfrm>
            <a:off x="381000" y="1202057"/>
            <a:ext cx="8659974" cy="55818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52495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66800" y="114300"/>
            <a:ext cx="8001000" cy="10287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l-GR" sz="2600" b="1" dirty="0">
                <a:solidFill>
                  <a:schemeClr val="tx2">
                    <a:lumMod val="75000"/>
                  </a:schemeClr>
                </a:solidFill>
              </a:rPr>
              <a:t>Το εργατικό δυναμικό του </a:t>
            </a:r>
            <a:r>
              <a:rPr lang="el-GR" sz="2600" b="1" dirty="0" smtClean="0">
                <a:solidFill>
                  <a:schemeClr val="tx2">
                    <a:lumMod val="75000"/>
                  </a:schemeClr>
                </a:solidFill>
              </a:rPr>
              <a:t>κλάδου μεταφοράς και αποθήκευσης </a:t>
            </a:r>
            <a:r>
              <a:rPr lang="el-GR" sz="2600" b="1" dirty="0">
                <a:solidFill>
                  <a:schemeClr val="tx2">
                    <a:lumMod val="75000"/>
                  </a:schemeClr>
                </a:solidFill>
              </a:rPr>
              <a:t>ανέρχεται στο 4,7% του εργατικού δυναμικού της </a:t>
            </a:r>
            <a:r>
              <a:rPr lang="el-GR" sz="2600" b="1" dirty="0" smtClean="0">
                <a:solidFill>
                  <a:schemeClr val="tx2">
                    <a:lumMod val="75000"/>
                  </a:schemeClr>
                </a:solidFill>
              </a:rPr>
              <a:t>χώρας</a:t>
            </a:r>
            <a:endParaRPr lang="el-GR" sz="2600" b="1" dirty="0">
              <a:solidFill>
                <a:schemeClr val="tx2">
                  <a:lumMod val="75000"/>
                </a:schemeClr>
              </a:solidFill>
            </a:endParaRPr>
          </a:p>
        </p:txBody>
      </p:sp>
      <p:sp>
        <p:nvSpPr>
          <p:cNvPr id="22" name="Rectangle 21"/>
          <p:cNvSpPr/>
          <p:nvPr/>
        </p:nvSpPr>
        <p:spPr>
          <a:xfrm>
            <a:off x="4495059" y="3654450"/>
            <a:ext cx="595036" cy="338554"/>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el-GR" sz="1600" dirty="0" smtClean="0">
                <a:solidFill>
                  <a:schemeClr val="bg1"/>
                </a:solidFill>
              </a:rPr>
              <a:t>7,2%</a:t>
            </a:r>
            <a:endParaRPr lang="el-GR" sz="1600" dirty="0">
              <a:solidFill>
                <a:schemeClr val="bg1"/>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8571" t="27013" r="12403" b="8110"/>
          <a:stretch/>
        </p:blipFill>
        <p:spPr bwMode="auto">
          <a:xfrm>
            <a:off x="293387" y="1359725"/>
            <a:ext cx="8750663" cy="541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96649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9740" y="38100"/>
            <a:ext cx="7108059" cy="944562"/>
          </a:xfrm>
        </p:spPr>
        <p:txBody>
          <a:bodyPr>
            <a:noAutofit/>
          </a:bodyPr>
          <a:lstStyle/>
          <a:p>
            <a:pPr algn="r"/>
            <a:r>
              <a:rPr lang="el-GR" sz="2800" b="1" dirty="0" smtClean="0">
                <a:solidFill>
                  <a:schemeClr val="tx2">
                    <a:lumMod val="75000"/>
                  </a:schemeClr>
                </a:solidFill>
              </a:rPr>
              <a:t>Οι οδικές μεταφορές αποτελούν το κυρίαρχο μεταφορικό μέσο στην Ελλάδα</a:t>
            </a:r>
            <a:endParaRPr lang="en-US" sz="1800" b="1" dirty="0">
              <a:solidFill>
                <a:schemeClr val="tx1">
                  <a:lumMod val="75000"/>
                  <a:lumOff val="25000"/>
                </a:schemeClr>
              </a:solidFill>
            </a:endParaRPr>
          </a:p>
        </p:txBody>
      </p:sp>
      <p:sp>
        <p:nvSpPr>
          <p:cNvPr id="19" name="Rectangle 18"/>
          <p:cNvSpPr/>
          <p:nvPr/>
        </p:nvSpPr>
        <p:spPr>
          <a:xfrm>
            <a:off x="7766700" y="6620530"/>
            <a:ext cx="1377300" cy="261610"/>
          </a:xfrm>
          <a:prstGeom prst="rect">
            <a:avLst/>
          </a:prstGeom>
        </p:spPr>
        <p:txBody>
          <a:bodyPr wrap="none">
            <a:spAutoFit/>
          </a:bodyPr>
          <a:lstStyle/>
          <a:p>
            <a:pPr algn="ctr"/>
            <a:r>
              <a:rPr lang="el-GR" sz="1100" i="1" dirty="0" smtClean="0">
                <a:solidFill>
                  <a:schemeClr val="tx1">
                    <a:lumMod val="75000"/>
                    <a:lumOff val="25000"/>
                  </a:schemeClr>
                </a:solidFill>
              </a:rPr>
              <a:t>Πηγή: ΕΛ.ΣΤΑΤ, 2016</a:t>
            </a:r>
            <a:endParaRPr lang="en-US" sz="1100" dirty="0">
              <a:solidFill>
                <a:schemeClr val="tx1">
                  <a:lumMod val="75000"/>
                  <a:lumOff val="25000"/>
                </a:schemeClr>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3247" t="23665" r="8571" b="6956"/>
          <a:stretch/>
        </p:blipFill>
        <p:spPr bwMode="auto">
          <a:xfrm>
            <a:off x="432856" y="1447800"/>
            <a:ext cx="8253944" cy="472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456606" y="5193475"/>
            <a:ext cx="176744"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7200" y="5698175"/>
            <a:ext cx="176744"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7200" y="5950525"/>
            <a:ext cx="176744"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4800" y="3086100"/>
            <a:ext cx="4320000" cy="923330"/>
          </a:xfrm>
          <a:prstGeom prst="rect">
            <a:avLst/>
          </a:prstGeom>
        </p:spPr>
        <p:txBody>
          <a:bodyPr wrap="square">
            <a:spAutoFit/>
          </a:bodyPr>
          <a:lstStyle/>
          <a:p>
            <a:pPr algn="ctr">
              <a:buClr>
                <a:schemeClr val="tx2">
                  <a:lumMod val="75000"/>
                </a:schemeClr>
              </a:buClr>
            </a:pPr>
            <a:r>
              <a:rPr lang="el-GR" b="1" dirty="0" smtClean="0">
                <a:solidFill>
                  <a:schemeClr val="tx1">
                    <a:lumMod val="85000"/>
                    <a:lumOff val="15000"/>
                  </a:schemeClr>
                </a:solidFill>
              </a:rPr>
              <a:t>Στόλος οχημάτων</a:t>
            </a:r>
          </a:p>
          <a:p>
            <a:pPr>
              <a:buClr>
                <a:schemeClr val="tx2">
                  <a:lumMod val="75000"/>
                </a:schemeClr>
              </a:buClr>
            </a:pPr>
            <a:endParaRPr lang="el-GR" b="1" dirty="0" smtClean="0">
              <a:solidFill>
                <a:schemeClr val="tx1">
                  <a:lumMod val="85000"/>
                  <a:lumOff val="15000"/>
                </a:schemeClr>
              </a:solidFill>
            </a:endParaRPr>
          </a:p>
          <a:p>
            <a:pPr marL="179388" indent="-179388">
              <a:buClr>
                <a:schemeClr val="tx2">
                  <a:lumMod val="75000"/>
                </a:schemeClr>
              </a:buClr>
              <a:buFont typeface="Calibri" panose="020F0502020204030204" pitchFamily="34" charset="0"/>
              <a:buChar char="⁻"/>
            </a:pPr>
            <a:endParaRPr lang="el-GR" sz="1600" dirty="0">
              <a:solidFill>
                <a:schemeClr val="tx1">
                  <a:lumMod val="85000"/>
                  <a:lumOff val="15000"/>
                </a:schemeClr>
              </a:solidFill>
            </a:endParaRPr>
          </a:p>
        </p:txBody>
      </p:sp>
      <p:cxnSp>
        <p:nvCxnSpPr>
          <p:cNvPr id="22" name="Straight Connector 21"/>
          <p:cNvCxnSpPr/>
          <p:nvPr/>
        </p:nvCxnSpPr>
        <p:spPr>
          <a:xfrm>
            <a:off x="9525" y="3380942"/>
            <a:ext cx="3634200"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3" name="Rectangle 22"/>
          <p:cNvSpPr/>
          <p:nvPr/>
        </p:nvSpPr>
        <p:spPr>
          <a:xfrm>
            <a:off x="-152400" y="3416504"/>
            <a:ext cx="2160000" cy="830997"/>
          </a:xfrm>
          <a:prstGeom prst="rect">
            <a:avLst/>
          </a:prstGeom>
        </p:spPr>
        <p:txBody>
          <a:bodyPr wrap="square">
            <a:spAutoFit/>
          </a:bodyPr>
          <a:lstStyle/>
          <a:p>
            <a:pPr algn="ctr">
              <a:buClr>
                <a:schemeClr val="tx2">
                  <a:lumMod val="75000"/>
                </a:schemeClr>
              </a:buClr>
            </a:pPr>
            <a:r>
              <a:rPr lang="el-GR" sz="1600" b="1" dirty="0" smtClean="0">
                <a:solidFill>
                  <a:schemeClr val="tx1">
                    <a:lumMod val="85000"/>
                    <a:lumOff val="15000"/>
                  </a:schemeClr>
                </a:solidFill>
              </a:rPr>
              <a:t>1</a:t>
            </a:r>
            <a:r>
              <a:rPr lang="en-US" sz="1600" b="1" dirty="0" smtClean="0">
                <a:solidFill>
                  <a:schemeClr val="tx1">
                    <a:lumMod val="85000"/>
                    <a:lumOff val="15000"/>
                  </a:schemeClr>
                </a:solidFill>
              </a:rPr>
              <a:t>,3</a:t>
            </a:r>
            <a:r>
              <a:rPr lang="el-GR" sz="1600" b="1" dirty="0" smtClean="0">
                <a:solidFill>
                  <a:schemeClr val="tx1">
                    <a:lumMod val="85000"/>
                    <a:lumOff val="15000"/>
                  </a:schemeClr>
                </a:solidFill>
              </a:rPr>
              <a:t> εκ. Ι.Χ</a:t>
            </a:r>
            <a:r>
              <a:rPr lang="el-GR" sz="1600" b="1" dirty="0">
                <a:solidFill>
                  <a:schemeClr val="tx1">
                    <a:lumMod val="85000"/>
                    <a:lumOff val="15000"/>
                  </a:schemeClr>
                </a:solidFill>
              </a:rPr>
              <a:t>. </a:t>
            </a:r>
            <a:endParaRPr lang="el-GR" sz="1600" b="1" dirty="0" smtClean="0">
              <a:solidFill>
                <a:schemeClr val="tx1">
                  <a:lumMod val="85000"/>
                  <a:lumOff val="15000"/>
                </a:schemeClr>
              </a:solidFill>
            </a:endParaRPr>
          </a:p>
          <a:p>
            <a:pPr algn="ctr">
              <a:buClr>
                <a:schemeClr val="tx2">
                  <a:lumMod val="75000"/>
                </a:schemeClr>
              </a:buClr>
            </a:pPr>
            <a:r>
              <a:rPr lang="el-GR" sz="1600" dirty="0" smtClean="0">
                <a:solidFill>
                  <a:schemeClr val="tx1">
                    <a:lumMod val="85000"/>
                    <a:lumOff val="15000"/>
                  </a:schemeClr>
                </a:solidFill>
              </a:rPr>
              <a:t>Γηρασμένα και μικρού μεγέθους οχήματα</a:t>
            </a:r>
          </a:p>
        </p:txBody>
      </p:sp>
      <p:sp>
        <p:nvSpPr>
          <p:cNvPr id="24" name="Rectangle 23"/>
          <p:cNvSpPr/>
          <p:nvPr/>
        </p:nvSpPr>
        <p:spPr>
          <a:xfrm>
            <a:off x="1828800" y="3436203"/>
            <a:ext cx="2209800" cy="830997"/>
          </a:xfrm>
          <a:prstGeom prst="rect">
            <a:avLst/>
          </a:prstGeom>
        </p:spPr>
        <p:txBody>
          <a:bodyPr wrap="square">
            <a:spAutoFit/>
          </a:bodyPr>
          <a:lstStyle/>
          <a:p>
            <a:pPr algn="ctr">
              <a:buClr>
                <a:schemeClr val="tx2">
                  <a:lumMod val="75000"/>
                </a:schemeClr>
              </a:buClr>
            </a:pPr>
            <a:r>
              <a:rPr lang="el-GR" sz="1600" b="1" dirty="0" smtClean="0">
                <a:solidFill>
                  <a:schemeClr val="tx1">
                    <a:lumMod val="85000"/>
                    <a:lumOff val="15000"/>
                  </a:schemeClr>
                </a:solidFill>
              </a:rPr>
              <a:t>36</a:t>
            </a:r>
            <a:r>
              <a:rPr lang="en-US" sz="1600" b="1" dirty="0">
                <a:solidFill>
                  <a:schemeClr val="tx1">
                    <a:lumMod val="85000"/>
                    <a:lumOff val="15000"/>
                  </a:schemeClr>
                </a:solidFill>
              </a:rPr>
              <a:t>,</a:t>
            </a:r>
            <a:r>
              <a:rPr lang="el-GR" sz="1600" b="1" dirty="0" smtClean="0">
                <a:solidFill>
                  <a:schemeClr val="tx1">
                    <a:lumMod val="85000"/>
                    <a:lumOff val="15000"/>
                  </a:schemeClr>
                </a:solidFill>
              </a:rPr>
              <a:t>5</a:t>
            </a:r>
            <a:r>
              <a:rPr lang="el-GR" sz="1600" b="1" dirty="0">
                <a:solidFill>
                  <a:schemeClr val="tx1">
                    <a:lumMod val="85000"/>
                    <a:lumOff val="15000"/>
                  </a:schemeClr>
                </a:solidFill>
              </a:rPr>
              <a:t> </a:t>
            </a:r>
            <a:r>
              <a:rPr lang="el-GR" sz="1600" b="1" dirty="0" smtClean="0">
                <a:solidFill>
                  <a:schemeClr val="tx1">
                    <a:lumMod val="85000"/>
                    <a:lumOff val="15000"/>
                  </a:schemeClr>
                </a:solidFill>
              </a:rPr>
              <a:t>χιλ. Δ.Χ</a:t>
            </a:r>
            <a:r>
              <a:rPr lang="el-GR" sz="1600" b="1" dirty="0">
                <a:solidFill>
                  <a:schemeClr val="tx1">
                    <a:lumMod val="85000"/>
                    <a:lumOff val="15000"/>
                  </a:schemeClr>
                </a:solidFill>
              </a:rPr>
              <a:t>. </a:t>
            </a:r>
          </a:p>
          <a:p>
            <a:pPr algn="ctr">
              <a:buClr>
                <a:schemeClr val="tx2">
                  <a:lumMod val="75000"/>
                </a:schemeClr>
              </a:buClr>
            </a:pPr>
            <a:r>
              <a:rPr lang="el-GR" sz="1600" dirty="0">
                <a:solidFill>
                  <a:schemeClr val="tx1">
                    <a:lumMod val="85000"/>
                    <a:lumOff val="15000"/>
                  </a:schemeClr>
                </a:solidFill>
              </a:rPr>
              <a:t>Κ</a:t>
            </a:r>
            <a:r>
              <a:rPr lang="el-GR" sz="1600" dirty="0" smtClean="0">
                <a:solidFill>
                  <a:schemeClr val="tx1">
                    <a:lumMod val="85000"/>
                    <a:lumOff val="15000"/>
                  </a:schemeClr>
                </a:solidFill>
              </a:rPr>
              <a:t>ατακερματισμένη  αγορά</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xmlns="" val="943891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9740" y="38100"/>
            <a:ext cx="7108059" cy="944562"/>
          </a:xfrm>
        </p:spPr>
        <p:txBody>
          <a:bodyPr>
            <a:noAutofit/>
          </a:bodyPr>
          <a:lstStyle/>
          <a:p>
            <a:pPr algn="r"/>
            <a:r>
              <a:rPr lang="el-GR" sz="2800" b="1" dirty="0">
                <a:solidFill>
                  <a:schemeClr val="tx2">
                    <a:lumMod val="75000"/>
                  </a:schemeClr>
                </a:solidFill>
              </a:rPr>
              <a:t>Το έργο των οδικών μεταφορών αυξήθηκε, ενώ ο διακινούμενος όγκος μειώθηκε το 2014</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1883" t="28167" r="12662" b="9610"/>
          <a:stretch/>
        </p:blipFill>
        <p:spPr bwMode="auto">
          <a:xfrm>
            <a:off x="376051" y="1114369"/>
            <a:ext cx="8767949" cy="5533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0879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9740" y="38100"/>
            <a:ext cx="7108059" cy="944562"/>
          </a:xfrm>
        </p:spPr>
        <p:txBody>
          <a:bodyPr>
            <a:noAutofit/>
          </a:bodyPr>
          <a:lstStyle/>
          <a:p>
            <a:pPr algn="r"/>
            <a:r>
              <a:rPr lang="el-GR" sz="2800" b="1" dirty="0">
                <a:solidFill>
                  <a:schemeClr val="tx2">
                    <a:lumMod val="75000"/>
                  </a:schemeClr>
                </a:solidFill>
              </a:rPr>
              <a:t>Η κομβική/στρατηγική θέση του Πειραιά στη Νοτιοανατολική Ευρώπη</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0974" t="25973" r="14805" b="6956"/>
          <a:stretch/>
        </p:blipFill>
        <p:spPr bwMode="auto">
          <a:xfrm>
            <a:off x="533400" y="1055575"/>
            <a:ext cx="8229600" cy="572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58860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9740" y="38100"/>
            <a:ext cx="7108059" cy="944562"/>
          </a:xfrm>
        </p:spPr>
        <p:txBody>
          <a:bodyPr>
            <a:noAutofit/>
          </a:bodyPr>
          <a:lstStyle/>
          <a:p>
            <a:pPr algn="r"/>
            <a:r>
              <a:rPr lang="el-GR" sz="2800" b="1" dirty="0">
                <a:solidFill>
                  <a:schemeClr val="tx2">
                    <a:lumMod val="75000"/>
                  </a:schemeClr>
                </a:solidFill>
              </a:rPr>
              <a:t>Το λιμάνι του Πειραιά διαθέτει 3 προβλήτες με δυναμικότητα διαχείρισης 5,8 εκ. TEUs</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8248" t="32670" r="12792" b="8109"/>
          <a:stretch/>
        </p:blipFill>
        <p:spPr bwMode="auto">
          <a:xfrm>
            <a:off x="90015" y="1295400"/>
            <a:ext cx="8901585" cy="502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7719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2">
      <a:dk1>
        <a:sysClr val="windowText" lastClr="000000"/>
      </a:dk1>
      <a:lt1>
        <a:sysClr val="window" lastClr="FFFFFF"/>
      </a:lt1>
      <a:dk2>
        <a:srgbClr val="17365D"/>
      </a:dk2>
      <a:lt2>
        <a:srgbClr val="EEECE1"/>
      </a:lt2>
      <a:accent1>
        <a:srgbClr val="17365D"/>
      </a:accent1>
      <a:accent2>
        <a:srgbClr val="7F7F7F"/>
      </a:accent2>
      <a:accent3>
        <a:srgbClr val="5572B8"/>
      </a:accent3>
      <a:accent4>
        <a:srgbClr val="508CBF"/>
      </a:accent4>
      <a:accent5>
        <a:srgbClr val="FFC000"/>
      </a:accent5>
      <a:accent6>
        <a:srgbClr val="800080"/>
      </a:accent6>
      <a:hlink>
        <a:srgbClr val="FFC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6223</TotalTime>
  <Words>431</Words>
  <Application>Microsoft Office PowerPoint</Application>
  <PresentationFormat>Προβολή στην οθόνη (4:3)</PresentationFormat>
  <Paragraphs>49</Paragraphs>
  <Slides>11</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Office Theme</vt:lpstr>
      <vt:lpstr>Διαφάνεια 1</vt:lpstr>
      <vt:lpstr>Προφίλ OPTILOG Advisory Services</vt:lpstr>
      <vt:lpstr>Η Ελλάδα βρίσκεται στην 47η θέση με βάση το δείκτη LPI</vt:lpstr>
      <vt:lpstr>Διαφάνεια 4</vt:lpstr>
      <vt:lpstr>Διαφάνεια 5</vt:lpstr>
      <vt:lpstr>Οι οδικές μεταφορές αποτελούν το κυρίαρχο μεταφορικό μέσο στην Ελλάδα</vt:lpstr>
      <vt:lpstr>Το έργο των οδικών μεταφορών αυξήθηκε, ενώ ο διακινούμενος όγκος μειώθηκε το 2014</vt:lpstr>
      <vt:lpstr>Η κομβική/στρατηγική θέση του Πειραιά στη Νοτιοανατολική Ευρώπη</vt:lpstr>
      <vt:lpstr>Το λιμάνι του Πειραιά διαθέτει 3 προβλήτες με δυναμικότητα διαχείρισης 5,8 εκ. TEUs</vt:lpstr>
      <vt:lpstr>Ο σιδηρόδρομος παραμένει ανταγωνιστικός παρά το χαμηλό επίπεδο υποδομών…</vt:lpstr>
      <vt:lpstr>Παρατηρείται σημαντική ανάκαμψη του έργου του σιδηρόδρομου το 2014…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Vasileios Zeimpekis</dc:creator>
  <cp:lastModifiedBy>User</cp:lastModifiedBy>
  <cp:revision>1669</cp:revision>
  <cp:lastPrinted>2014-12-10T06:08:06Z</cp:lastPrinted>
  <dcterms:created xsi:type="dcterms:W3CDTF">2014-11-14T08:40:02Z</dcterms:created>
  <dcterms:modified xsi:type="dcterms:W3CDTF">2017-03-20T09:27:27Z</dcterms:modified>
</cp:coreProperties>
</file>