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7" r:id="rId9"/>
    <p:sldMasterId id="2147483658" r:id="rId10"/>
    <p:sldMasterId id="2147483659" r:id="rId11"/>
    <p:sldMasterId id="2147483660" r:id="rId12"/>
  </p:sldMasterIdLst>
  <p:notesMasterIdLst>
    <p:notesMasterId r:id="rId31"/>
  </p:notesMasterIdLst>
  <p:sldIdLst>
    <p:sldId id="292" r:id="rId13"/>
    <p:sldId id="257" r:id="rId14"/>
    <p:sldId id="337" r:id="rId15"/>
    <p:sldId id="338" r:id="rId16"/>
    <p:sldId id="304" r:id="rId17"/>
    <p:sldId id="340" r:id="rId18"/>
    <p:sldId id="333" r:id="rId19"/>
    <p:sldId id="406" r:id="rId20"/>
    <p:sldId id="407" r:id="rId21"/>
    <p:sldId id="422" r:id="rId22"/>
    <p:sldId id="419" r:id="rId23"/>
    <p:sldId id="384" r:id="rId24"/>
    <p:sldId id="387" r:id="rId25"/>
    <p:sldId id="388" r:id="rId26"/>
    <p:sldId id="350" r:id="rId27"/>
    <p:sldId id="380" r:id="rId28"/>
    <p:sldId id="386" r:id="rId29"/>
    <p:sldId id="421" r:id="rId30"/>
  </p:sldIdLst>
  <p:sldSz cx="9907588" cy="6858000"/>
  <p:notesSz cx="9294813" cy="70088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FF33"/>
    <a:srgbClr val="33CCFF"/>
    <a:srgbClr val="FF0000"/>
    <a:srgbClr val="66CCFF"/>
    <a:srgbClr val="9966FF"/>
    <a:srgbClr val="C0C0C0"/>
    <a:srgbClr val="990000"/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8" autoAdjust="0"/>
    <p:restoredTop sz="94680" autoAdjust="0"/>
  </p:normalViewPr>
  <p:slideViewPr>
    <p:cSldViewPr>
      <p:cViewPr>
        <p:scale>
          <a:sx n="80" d="100"/>
          <a:sy n="80" d="100"/>
        </p:scale>
        <p:origin x="-894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77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1"/>
          <p:cNvSpPr>
            <a:spLocks noChangeArrowheads="1"/>
          </p:cNvSpPr>
          <p:nvPr/>
        </p:nvSpPr>
        <p:spPr bwMode="auto">
          <a:xfrm>
            <a:off x="0" y="0"/>
            <a:ext cx="9294813" cy="7008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3795" name="AutoShape 2"/>
          <p:cNvSpPr>
            <a:spLocks noChangeArrowheads="1"/>
          </p:cNvSpPr>
          <p:nvPr/>
        </p:nvSpPr>
        <p:spPr bwMode="auto">
          <a:xfrm>
            <a:off x="0" y="0"/>
            <a:ext cx="9294813" cy="7008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3796" name="AutoShape 3"/>
          <p:cNvSpPr>
            <a:spLocks noChangeArrowheads="1"/>
          </p:cNvSpPr>
          <p:nvPr/>
        </p:nvSpPr>
        <p:spPr bwMode="auto">
          <a:xfrm>
            <a:off x="0" y="0"/>
            <a:ext cx="9294813" cy="7008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3797" name="AutoShape 4"/>
          <p:cNvSpPr>
            <a:spLocks noChangeArrowheads="1"/>
          </p:cNvSpPr>
          <p:nvPr/>
        </p:nvSpPr>
        <p:spPr bwMode="auto">
          <a:xfrm>
            <a:off x="0" y="0"/>
            <a:ext cx="9294813" cy="7008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3798" name="AutoShape 5"/>
          <p:cNvSpPr>
            <a:spLocks noChangeArrowheads="1"/>
          </p:cNvSpPr>
          <p:nvPr/>
        </p:nvSpPr>
        <p:spPr bwMode="auto">
          <a:xfrm>
            <a:off x="0" y="0"/>
            <a:ext cx="9294813" cy="7008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3799" name="AutoShape 6"/>
          <p:cNvSpPr>
            <a:spLocks noChangeArrowheads="1"/>
          </p:cNvSpPr>
          <p:nvPr/>
        </p:nvSpPr>
        <p:spPr bwMode="auto">
          <a:xfrm>
            <a:off x="0" y="0"/>
            <a:ext cx="9294813" cy="7008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5265738" y="0"/>
            <a:ext cx="4029075" cy="350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3802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749550" y="525463"/>
            <a:ext cx="3787775" cy="261937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4346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930275" y="3330575"/>
            <a:ext cx="7426325" cy="314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l-GR" noProof="0" smtClean="0"/>
          </a:p>
        </p:txBody>
      </p:sp>
      <p:sp>
        <p:nvSpPr>
          <p:cNvPr id="33804" name="Text Box 11"/>
          <p:cNvSpPr txBox="1">
            <a:spLocks noChangeArrowheads="1"/>
          </p:cNvSpPr>
          <p:nvPr/>
        </p:nvSpPr>
        <p:spPr bwMode="auto">
          <a:xfrm>
            <a:off x="0" y="6657975"/>
            <a:ext cx="4029075" cy="350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5265738" y="6657975"/>
            <a:ext cx="40195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07963"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EE5D55C9-DF79-4AD3-88B7-69D21F47EFE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798730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099953F-D7C3-4F54-B746-99DFF30AAF0D}" type="slidenum">
              <a:rPr lang="el-GR" smtClean="0">
                <a:latin typeface="Times New Roman" pitchFamily="18" charset="0"/>
                <a:ea typeface="Microsoft YaHei" pitchFamily="34" charset="-122"/>
              </a:rPr>
              <a:pPr/>
              <a:t>2</a:t>
            </a:fld>
            <a:endParaRPr lang="el-GR" smtClean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5265738" y="6657975"/>
            <a:ext cx="4022725" cy="34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marL="215900" indent="-207963" algn="r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C0E0F4FC-2C53-42F3-94C2-0A414FD46202}" type="slidenum">
              <a:rPr lang="el-GR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marL="215900" indent="-207963" algn="r">
                <a:buClrTx/>
                <a:buFontTx/>
                <a:buNone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</a:t>
            </a:fld>
            <a:endParaRPr lang="el-GR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4820" name="Text Box 2"/>
          <p:cNvSpPr txBox="1">
            <a:spLocks noChangeArrowheads="1"/>
          </p:cNvSpPr>
          <p:nvPr/>
        </p:nvSpPr>
        <p:spPr bwMode="auto">
          <a:xfrm>
            <a:off x="5265738" y="6657975"/>
            <a:ext cx="4029075" cy="350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82AB9BF-E4F6-4830-8342-146B46354B8B}" type="slidenum">
              <a:rPr lang="el-GR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el-GR" sz="1200">
              <a:solidFill>
                <a:srgbClr val="000000"/>
              </a:solidFill>
            </a:endParaRPr>
          </a:p>
        </p:txBody>
      </p:sp>
      <p:sp>
        <p:nvSpPr>
          <p:cNvPr id="3482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solidFill>
            <a:srgbClr val="FFFFFF"/>
          </a:solidFill>
          <a:ln/>
        </p:spPr>
      </p:sp>
      <p:sp>
        <p:nvSpPr>
          <p:cNvPr id="3482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 wrap="none" anchor="ctr"/>
          <a:lstStyle/>
          <a:p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D185B2C-6CF6-44D7-A11A-5C30811D26FF}" type="slidenum">
              <a:rPr lang="el-GR" smtClean="0">
                <a:latin typeface="Times New Roman" pitchFamily="18" charset="0"/>
                <a:ea typeface="Microsoft YaHei" pitchFamily="34" charset="-122"/>
              </a:rPr>
              <a:pPr/>
              <a:t>3</a:t>
            </a:fld>
            <a:endParaRPr lang="el-GR" smtClean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5265738" y="6657975"/>
            <a:ext cx="4022725" cy="34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marL="215900" indent="-207963" algn="r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13FE554C-208F-43CF-A185-11F15CABC78B}" type="slidenum">
              <a:rPr lang="el-GR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marL="215900" indent="-207963" algn="r">
                <a:buClrTx/>
                <a:buFontTx/>
                <a:buNone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3</a:t>
            </a:fld>
            <a:endParaRPr lang="el-GR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solidFill>
            <a:srgbClr val="FFFFFF"/>
          </a:solidFill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 wrap="none" anchor="ctr"/>
          <a:lstStyle/>
          <a:p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5BED08F-DE7F-4666-9D47-D8860205053B}" type="slidenum">
              <a:rPr lang="el-GR" smtClean="0">
                <a:latin typeface="Times New Roman" pitchFamily="18" charset="0"/>
                <a:ea typeface="Microsoft YaHei" pitchFamily="34" charset="-122"/>
              </a:rPr>
              <a:pPr/>
              <a:t>4</a:t>
            </a:fld>
            <a:endParaRPr lang="el-GR" smtClean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5265738" y="6657975"/>
            <a:ext cx="4022725" cy="34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marL="215900" indent="-207963" algn="r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7FAB93B8-0B5B-4264-9169-5DF3515D8A4C}" type="slidenum">
              <a:rPr lang="el-GR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marL="215900" indent="-207963" algn="r">
                <a:buClrTx/>
                <a:buFontTx/>
                <a:buNone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4</a:t>
            </a:fld>
            <a:endParaRPr lang="el-GR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solidFill>
            <a:srgbClr val="FFFFFF"/>
          </a:solidFill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</p:spPr>
        <p:txBody>
          <a:bodyPr wrap="none" anchor="ctr"/>
          <a:lstStyle/>
          <a:p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2803F66-1B0F-4498-A12F-431C0C981C83}" type="slidenum">
              <a:rPr lang="el-GR" smtClean="0">
                <a:latin typeface="Times New Roman" pitchFamily="18" charset="0"/>
                <a:ea typeface="Microsoft YaHei" pitchFamily="34" charset="-122"/>
              </a:rPr>
              <a:pPr/>
              <a:t>6</a:t>
            </a:fld>
            <a:endParaRPr lang="el-GR" smtClean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5265738" y="6657975"/>
            <a:ext cx="4022725" cy="34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marL="215900" indent="-207963" algn="r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A2A3EB0E-8661-43ED-A26A-36C107207229}" type="slidenum">
              <a:rPr lang="el-GR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marL="215900" indent="-207963" algn="r">
                <a:buClrTx/>
                <a:buFontTx/>
                <a:buNone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6</a:t>
            </a:fld>
            <a:endParaRPr lang="el-GR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5265738" y="6657975"/>
            <a:ext cx="4029075" cy="350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4C3A2B0-929F-4F66-91ED-AB282A7E58A6}" type="slidenum">
              <a:rPr lang="el-GR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el-GR" sz="1200">
              <a:solidFill>
                <a:srgbClr val="000000"/>
              </a:solidFill>
            </a:endParaRPr>
          </a:p>
        </p:txBody>
      </p:sp>
      <p:sp>
        <p:nvSpPr>
          <p:cNvPr id="58373" name="Text Box 3"/>
          <p:cNvSpPr txBox="1">
            <a:spLocks noChangeArrowheads="1"/>
          </p:cNvSpPr>
          <p:nvPr/>
        </p:nvSpPr>
        <p:spPr bwMode="auto">
          <a:xfrm>
            <a:off x="5265738" y="6657975"/>
            <a:ext cx="4029075" cy="350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2A5281-60BD-49AA-83CA-F642827136CC}" type="slidenum">
              <a:rPr lang="el-GR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el-GR" sz="1200">
              <a:solidFill>
                <a:srgbClr val="000000"/>
              </a:solidFill>
            </a:endParaRPr>
          </a:p>
        </p:txBody>
      </p:sp>
      <p:sp>
        <p:nvSpPr>
          <p:cNvPr id="58374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9075" y="527050"/>
            <a:ext cx="3792538" cy="2627313"/>
          </a:xfrm>
          <a:solidFill>
            <a:srgbClr val="FFFFFF"/>
          </a:solidFill>
          <a:ln/>
        </p:spPr>
      </p:sp>
      <p:sp>
        <p:nvSpPr>
          <p:cNvPr id="583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0275" y="3332163"/>
            <a:ext cx="7435850" cy="3154362"/>
          </a:xfrm>
          <a:noFill/>
        </p:spPr>
        <p:txBody>
          <a:bodyPr wrap="none" anchor="ctr"/>
          <a:lstStyle/>
          <a:p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5E833D7-51EA-4357-B6B6-601B29FB7E8D}" type="slidenum">
              <a:rPr lang="el-GR" smtClean="0">
                <a:latin typeface="Times New Roman" pitchFamily="18" charset="0"/>
                <a:ea typeface="Microsoft YaHei" pitchFamily="34" charset="-122"/>
              </a:rPr>
              <a:pPr/>
              <a:t>15</a:t>
            </a:fld>
            <a:endParaRPr lang="el-GR" smtClean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5265738" y="6657975"/>
            <a:ext cx="4022725" cy="34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marL="215900" indent="-207963" algn="r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FB537110-06FC-4B4C-AF3E-F22BDB5B692C}" type="slidenum">
              <a:rPr lang="el-GR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marL="215900" indent="-207963" algn="r">
                <a:buClrTx/>
                <a:buFontTx/>
                <a:buNone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</a:t>
            </a:fld>
            <a:endParaRPr lang="el-GR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5713" cy="2627312"/>
          </a:xfrm>
          <a:solidFill>
            <a:srgbClr val="FFFFFF"/>
          </a:solidFill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4263" cy="3152775"/>
          </a:xfrm>
          <a:noFill/>
        </p:spPr>
        <p:txBody>
          <a:bodyPr wrap="none" anchor="ctr"/>
          <a:lstStyle/>
          <a:p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4313" indent="-206375" eaLnBrk="0" hangingPunct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/>
            <a:fld id="{60C6A352-C813-453B-8EDF-9BA062B931B0}" type="slidenum">
              <a:rPr lang="el-GR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18</a:t>
            </a:fld>
            <a:endParaRPr lang="el-GR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5265738" y="6657975"/>
            <a:ext cx="40227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1" tIns="46796" rIns="89991" bIns="46796" anchor="b"/>
          <a:lstStyle>
            <a:lvl1pPr marL="215900" indent="-207963" eaLnBrk="0" hangingPunct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7B273A6C-D0C2-4AA6-8260-8B4B1C62413C}" type="slidenum">
              <a:rPr lang="el-GR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eaLnBrk="1" hangingPunct="1">
                <a:buClrTx/>
                <a:buFontTx/>
                <a:buNone/>
              </a:pPr>
              <a:t>18</a:t>
            </a:fld>
            <a:endParaRPr lang="el-GR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5463"/>
            <a:ext cx="3797300" cy="26289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3330575"/>
            <a:ext cx="7435850" cy="3154363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7CCEF-CEB4-4FC1-8E17-266EFFE6191A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50261-9F78-4E5A-9DC9-ECC7BFA91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1DAC6-C7A7-4561-A092-8BEB2A8C7FD1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37A0A-46B7-4E7E-8E0A-FBFE1F1C3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7D0F6-8BE8-43AD-B8F3-FE3D08EEF9BA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AD1A7-BA25-4729-AC44-A8D05C444AC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4DF18-AEE5-4962-83A0-54F2B07353B4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D3781-A629-4F7E-9C29-13CC69BDAA7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07477-BE35-4C77-AD40-E5ADE5DC15AF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F5D79-0209-4AC7-93A8-F913AD8B6C6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95300" y="1935163"/>
            <a:ext cx="4376738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024438" y="1935163"/>
            <a:ext cx="4376737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AA611-B62E-407C-9494-E199A20D181A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66848-A9D8-4289-B55B-1AB9798D63E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17364-338A-4069-80F7-6458BD4DB3AA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95FD7-79E6-4D6D-B7C3-92EB0138454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434F0-778C-48EB-8CA6-4D37F897FD2E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90599-96B6-4C97-A95E-2C0E0BDB4AB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FFA5C-2B2C-484D-A594-BA9458669080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8168B-E46B-43BF-B350-30C8B0AF007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8B1AB-0B0A-470C-BCED-878EDDE62B49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1D798-55F6-46C2-A22C-D5CBC26EAB3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E528F-A602-441A-A95C-729C87B2741E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48EA8-7F3F-49E6-B1BA-30290AB8B2B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4DB8E-B602-4B2A-9EF1-9ED7233C318C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A72B4-3A06-4A77-8A68-45C5115C4DC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7175500" y="274638"/>
            <a:ext cx="2225675" cy="584200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27800" cy="5842000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0AC0E-8073-472C-B5B4-C39F7216B795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2DD61-0898-4016-8EBD-119102592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7175500" y="704850"/>
            <a:ext cx="2225675" cy="56102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95300" y="704850"/>
            <a:ext cx="6527800" cy="56102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CA807-410B-4008-92D6-C2871913A602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D3710-FA9E-4D18-99B5-116B65B8498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F1640-BF61-4AAF-B8F1-85FC0E6B3CDE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47AAE-8380-4498-8B02-5FB4B6F16DD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3F5CE-6033-40D9-8873-CFE3F3A41AF9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B3CE1-4C36-46F2-8860-3F142F37948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39C46-6FE7-4D25-BE02-F8F851DCF8E3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AB3AB-E1DB-404F-97A2-9E1FCEB07B1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95300" y="1935163"/>
            <a:ext cx="4376738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024438" y="1935163"/>
            <a:ext cx="4376737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E5CCA-7981-46B4-81BB-F0BD1BBE8784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B288F-E5F0-478F-8D6F-84A0672F2C7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BE30E-8AFC-459E-A1CC-E0B6BDA621A6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261CA-494A-40F1-A09A-0C10B36B9D4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25E8E-1A17-4A18-80E8-661E062D9610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32B34-13FB-4DEB-AEC9-5AF2679E203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C24DF-2B4A-48DD-87C8-52677B5406B8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8E88F-4EE0-46DA-9235-C447A8D5F3E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57C98-0740-411C-A90A-398B0AB7CA00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DC587-DE72-4617-9F7A-0E1BF9BEC89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1F169-6CD6-4E04-B24F-C549A07B8E48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7A70A-32FA-4FB7-93EA-CD05C10B307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EFEEB-21CD-4F22-B257-FCE5E51158F8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F9760-BF22-4538-9FAB-162C6759E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DA6B8-1ED4-4B9E-9FDB-414829B34901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D12CB-2F57-40A5-ABA8-C4E4B1DD387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7175500" y="704850"/>
            <a:ext cx="2225675" cy="56102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95300" y="704850"/>
            <a:ext cx="6527800" cy="56102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4D476-6809-410C-87CD-0C69957335D2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F466D-3EAE-4967-9678-A5FD0583BFD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AD99E-4C6F-4617-82C8-B17BBE25531D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19D3F-47EC-4807-9611-47D3CCDCCB9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D8827-BD43-4E83-90B5-C20EDAD04550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025B1-A768-4E20-81A0-284F3F99AB3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90840-E243-47C1-926A-EB08CC01C133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11E2E-1C80-4E0C-9E45-E0FE0EF5893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95300" y="1935163"/>
            <a:ext cx="4376738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024438" y="1935163"/>
            <a:ext cx="4376737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89CA7-9296-4328-B795-51821508A76E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B6D1A-223E-4A34-B489-2DC3F0389DE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0D563-882D-41EB-93D0-EF94E620531D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A8C47-1B22-4888-82CD-4CF08AA944F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7147B-0BD4-4C69-BFE0-CC8FD6B8154A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17F46-DEC3-42A2-A55D-07CAF491233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B11FB-7A21-4B72-B02C-7E6ACE8C0AD2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B175C-1F5A-4AD1-912B-36B4E5E115B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779D5-0BFC-4584-B3D6-E85E98D1FAAD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3D32A-7E79-473E-9119-EA400D9A55D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CBD49-5BD0-433C-8EB6-81975C4F4978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47EB8-1679-4512-A49C-4CE6AEAB6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6C3F0-FCBE-4319-A11F-5ED2F38E3A9A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9343E-43CB-4130-8FBB-32578C55142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DF9A5-485B-41FB-9B52-1CEC4835BDE6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E311F-A0F7-4DD1-8473-07CE425F2D6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7175500" y="704850"/>
            <a:ext cx="2225675" cy="56102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95300" y="704850"/>
            <a:ext cx="6527800" cy="56102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98EFB-CFE2-4C7D-B00A-158D09F8F63A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8F2A2-CBAE-495B-9242-A1A28AF22FE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EAEAA-6BD6-4CC0-9B6B-4961BEB142B5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B2E38-AB09-42C3-89B6-95408403A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95300" y="1935163"/>
            <a:ext cx="4376738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024438" y="1935163"/>
            <a:ext cx="4376737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19DB8-9167-43A5-9E23-3E13853A6317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A5A02-EA2E-4D77-A77F-881FE885F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46FBD-34CD-458F-A7FE-F50DC1B23DD0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AB83D-924F-4CCD-A6CC-BE80BA492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AB56D-45E8-4108-90D0-DE80A708072F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B6639-6903-41B1-B10E-B7073CFA9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4CF8C-19F7-4355-A3A9-63BC425BBC26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40EF2-7312-4015-91CC-B0C79AAE5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0505D-E1AC-4501-A358-F20C33558193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46309-9E7F-4026-B4D4-91932295D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F7032-895B-4A98-AA84-B673C8D21A5B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A62A0-1D07-4758-AB9E-444576229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06E7E-366C-4C35-ABD5-81681AA231BD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D08CB-FE43-441A-8D72-96F0F5E02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B0E58-DECD-4575-B8A3-58367D06F758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17130-91D8-4196-9032-39AE7C615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7175500" y="704850"/>
            <a:ext cx="2225675" cy="56102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95300" y="704850"/>
            <a:ext cx="6527800" cy="56102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F3904-60A3-4A3B-9263-94C181A50A6D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FEEE5-A3BF-418F-B568-6F274CD05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D83CA-032D-4B54-ACC3-AE040372ACF2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2E8C5-3CD0-4FAD-BB20-BE1C7BE3386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2FAF0-B109-4341-AFEC-A52C1BB3D6CA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18785-4942-436E-AE56-F7715C2C7BB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E6D44-115F-46EC-9FF9-7A2D2BE6A665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60594-1459-48EF-AF49-C4BFA4537EF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95300" y="1935163"/>
            <a:ext cx="4376738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024438" y="1935163"/>
            <a:ext cx="4376737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C9AC6-370A-4FB9-B25D-EB22D09F8382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59263-DF00-4955-BD83-D4C0E40DF4A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F8325-5C7D-4D69-9127-03274F798040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98C9E-52B7-4F0B-A711-1BACFA3AACE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513DF-75D7-4A4F-A7CD-09B10B88488A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D1604-463C-4016-ADD9-23D87AB90C9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CE521-8D99-4471-B2B3-F57287916CF5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C4EE-C885-4EE4-B25A-E2FED5115BD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D4798-0272-4E11-B535-FA093A39BABA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8BF22-959D-4069-830C-BB00D10DC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3C023-38BD-410C-A174-A09BF05CDC48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5887F-02AA-4E99-8F82-B704E7F59F8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5459F-997F-4295-875A-1702E09EED2C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A53ED-972B-48C4-B49A-0132A0FAC06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DE0A5-338B-48D8-8F3F-FEB498DF72CF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8FB85-FE88-48C0-9DEE-DC0CC7D3FFF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7175500" y="704850"/>
            <a:ext cx="2225675" cy="56102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95300" y="704850"/>
            <a:ext cx="6527800" cy="56102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9CD17-A23A-470F-976D-1B7D3F920C74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43C98-B841-471C-B76A-A24D2392249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875B6-109F-4C68-9B75-D728CE5A1FCD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8B616-70C9-4D47-8934-43E01C479A2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DAFBD-525C-41A0-BC05-491FDC67F7DE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DBA22-FD6C-4CA7-823D-C72E756AC26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1911E-FB04-4EEF-83E3-67F25E4C43EF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13659-7237-4FFD-A216-BF8AD4189D8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95300" y="1935163"/>
            <a:ext cx="4376738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024438" y="1935163"/>
            <a:ext cx="4376737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DBFEB-2616-4E7B-AAF2-85EAC2E630E5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51EE9-7DD1-45F4-B4A7-051131D1145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D6105-AACA-4025-A40C-8F0BD56F281A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89206-FF7F-4629-94DC-D42B31BB54F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F518D-F587-4C47-9CB3-5D35D257AAA4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12824-B003-4E49-AB7B-1B069F7939D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6738" cy="451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024438" y="1600200"/>
            <a:ext cx="4376737" cy="451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E66E3-E4E4-49A7-A436-EE911D935B18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95E51-C0E0-4C8F-ADF8-1B2EE7653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1E365-B6EB-4A22-AD1C-C607FBA8DF89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D3AFB-7418-4B76-8DD8-865F3985D14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013A7-DDFB-4158-ACE9-B2884F82BDF8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488CC-8389-4D11-874F-60A448E4517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E0E8A-454E-42DE-A4B1-8E6236EEF011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BC0BF-93A6-4843-86B0-17531A36476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65FE4-62BD-4F4C-85F4-BA0D6C97244C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2862B-F81F-4F91-B665-39F7F5D3724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7175500" y="704850"/>
            <a:ext cx="2225675" cy="56102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95300" y="704850"/>
            <a:ext cx="6527800" cy="56102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DE5E9-4B9C-4182-9561-8FFAA6DC05F2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82B5A-E263-4996-B344-B5311141339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50EBC-0C4B-4466-9BF4-4C0445A7088D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25211-AD15-480B-8D29-BC675F19394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4465E-88C7-4287-A497-E2D34EBFE2C6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5D90C-F769-4557-8D18-23E534E2F44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5D2B3-F4A2-4BF9-851F-311504FA3FCC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B8437-F733-4341-8C49-AEB195823A7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95300" y="1935163"/>
            <a:ext cx="4376738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024438" y="1935163"/>
            <a:ext cx="4376737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0CA74-3F20-4340-83B4-3BB590B89318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F26A9-4C8C-4CA2-A9FA-0B664A457B9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7926B-D6F4-4621-87C1-14D97C439592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B705E-9934-44BC-B42D-AE5ADD361BA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F5070-9B06-4120-8A9B-AA88AA83E0AF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E53FB-60DF-4705-9CED-72E16B90E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39B1A-71A7-4ADF-A456-ED9274C9EF2D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EE086-8C01-4C4D-BC8D-45EDCE623B4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F2F92-63C1-4033-99D6-A3BA8C1B1731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1CD49-80A5-4DA5-892A-8BC404F0827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ED995-0CAF-4EA3-A91A-272EB345289F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BC777-92AE-4050-9631-692D8540865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742F0-D840-4E30-983D-7FB2E6AA25FF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59BA3-2F2D-4BF0-943B-6D214CA03C0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7039A-96AC-4E58-BD00-CBA3D6E4C6AC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2C9D-8C5A-4DFD-AA31-3D8682544B4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7175500" y="704850"/>
            <a:ext cx="2225675" cy="56102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95300" y="704850"/>
            <a:ext cx="6527800" cy="56102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18F67-AE5F-4713-A974-AB2F4C4F1748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F4FC5-E763-432A-A1BB-250E5EE82F5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30CAC-5698-4E0A-AD8A-95CB2A3CF623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29F9C-F143-429B-97C6-88E8A7B75ED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EA2E9-AACE-48FF-BC43-DCAA32546F2F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CD427-316E-4623-8C09-080ED52E484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9A525-0A65-48FA-A996-AFD46E540FE3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A8FC1-4AC7-47FD-8133-48EB628212F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95300" y="1935163"/>
            <a:ext cx="4376738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024438" y="1935163"/>
            <a:ext cx="4376737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10E3A-8D8D-454C-9F4E-71A44B02C42E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0D214-395E-4727-B8E5-5452A1A1F80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1A01C-4575-4DA8-A9E3-1E37F69852FB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A0A98-8839-4AD2-82B0-D27ECD9F4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DB19A-A9CA-42AE-A4AC-8FAEC9EA67E8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FFBC7-8BCF-4598-BCB9-9362403DB75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01924-6FD1-4460-92FE-B663DD3827CE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05CF5-4AE5-4515-9DF6-30B82DA15F3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6EB9E-83B0-4F51-95FD-227F8EB91F86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2B956-1548-40F5-B19C-0728DE31618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01A9B-E99A-4C21-A642-5913DD094375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62FFC-3BBA-4DEC-BA01-FBE6EA50055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9E0F4-E1C4-4E15-AD44-2C3B1C415FFD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111D7-F98D-4C85-B60F-0F3A6EDC17A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22026-1791-4482-B239-ADDA1FC7CE98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516D1-6F3A-4629-B533-3E204D7C9F4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7175500" y="704850"/>
            <a:ext cx="2225675" cy="56102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95300" y="704850"/>
            <a:ext cx="6527800" cy="56102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7DFBF-9257-4617-9987-C13C60C184C1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FEAB6-500A-44BA-BAF4-F9ABE627976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E7D2E-1786-4F3F-956B-FD539EE7594F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BC1C8-1474-4E7C-AB67-359CE213F90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A6F95-E670-4D5E-AD55-961979B7BACB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E9C3E-B2C8-49A2-9F9F-15C8F5D647C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7600E-147C-4463-A270-E576ABFD77D6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E3B5F-032A-46E4-821A-86017E4FF61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FD534-3D9C-46BB-8C16-B1489EDA51EE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D3752-A63E-4A7A-AFC4-08C280BB7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95300" y="1935163"/>
            <a:ext cx="4376738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024438" y="1935163"/>
            <a:ext cx="4376737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17207-89EC-48FA-9674-14E2F22D8C44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2FFF1-5B8E-43BE-AA96-BE02D84EC27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DF394-DCD0-4A0F-ABB0-726429BA2B2C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7EDCC-BE37-454A-95AB-02FE661FA3C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A4222-60BE-4D70-AF69-9B29CFE6782C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11E36-C6FD-4C5F-8809-DFA86D3054C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83CD1-A278-4A52-8F72-D192297A77CA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CA5F4-B1A6-4D83-8AC9-C1B633C93CA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61EF0-6A91-40B8-B0CD-963E32732891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CEEF1-2E58-4D92-AA4E-792D31956ED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D12B-B65D-40DD-82CB-302806F4F8E6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274A0-904B-4D72-8ADC-40914866EBE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1E8DC-29D9-4CB7-8130-8A3C5B3D8FD9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7F609-3C64-49B3-AF15-BE3BEFD8976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7175500" y="704850"/>
            <a:ext cx="2225675" cy="56102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95300" y="704850"/>
            <a:ext cx="6527800" cy="56102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2E46C-2A54-4CB8-B879-C5344FB1BBC9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FD9ED-A29F-492E-84B5-FBF66F477CD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DE4F1-E452-42AF-9B41-0740F1563AE1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9042F-486F-4101-8693-15E964845CB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8AFD7-D3D8-4A03-BF08-963E1CA68DD4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59B92-7176-4048-8938-F3E06CFB9C1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ABEA6-7F12-4911-8037-8C3323A9898F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F2267-5C5C-489A-BAF7-E9C282F68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59138-2B56-40E5-96DB-6607E7C03AED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DC3C5-8115-460B-82A5-574045C3574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95300" y="1935163"/>
            <a:ext cx="4376738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024438" y="1935163"/>
            <a:ext cx="4376737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A16AA-FA43-4CC2-A534-A698E03BC772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855A4-5F48-4196-A4A4-98324AB76F0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F8F01-5C1F-4695-A94D-F6E1D7027F7F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CD76B-D401-4763-AB90-CCE59F182D6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5E065-732D-4AC3-8ED7-EBFFE99D72A5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B2B23-59DA-419E-AD12-D1B9140B30D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52618-7FFA-448F-A21D-5A4BE27DC8A0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01259-3570-4EFD-A1B4-8ABFF97ABA1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3D47B-82FA-4E5C-A1ED-CF33EB6B0C41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ECA26-290C-4602-9A3F-EC085849D4A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0BF33-D3E0-46C1-9604-45B19B435F1A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07E3E-8DAA-4F64-B1D5-9921A4ED5C4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4CD6C-475D-419F-8070-D66E25DAAFB7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1F9F3-1774-4AC6-B3B6-26E5AC22471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7175500" y="704850"/>
            <a:ext cx="2225675" cy="56102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95300" y="704850"/>
            <a:ext cx="6527800" cy="56102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2CDF5-0D17-4503-8215-21B82812C43A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AF339-BD52-4661-B19F-CA8AE0226FD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CA360-43CA-4A59-BCF5-156632424BA6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F291-A6D6-49EE-92C9-5788E9E3E87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7ACC7-76C9-4A97-A166-83A2EB87E5CD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2A4DB-CBE8-4A03-9869-E40B4D403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071F6-114A-42EF-A6DF-DF9F035AA493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69C29-2CFE-47A1-BC53-EFBEF233234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2BF82-0E2C-404D-BF06-4B7A0BECDC0E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C7DA1-2144-4984-929B-C396CBE57EE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95300" y="1935163"/>
            <a:ext cx="4376738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024438" y="1935163"/>
            <a:ext cx="4376737" cy="4379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EF08-766B-43EB-8752-BF6FAC04F1B5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D9612-C796-4829-B540-CC8CCD4A0D4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A394F-EEA0-45C9-9D83-6D439145CCC7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0644A-0DC2-4295-840A-FCA6D65DF12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79B8D-1F19-4EDD-8E5C-E016539906D1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87A63-9037-45A9-80BB-CEBB6A2BF03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5F0B7-6D99-4C19-85C3-6B346F85D9F9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C03FF-B8A8-4E91-BC7D-B92526363C5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D02CF-A643-4FD7-BE9A-014FDDFA9ABD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84C02-FC81-43F1-B842-58306A1D96C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A1467-502A-40FD-86BB-42B16D393D77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AE083-9F92-4352-A179-397EEF32ABD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AEE5A-BEAE-4D4E-B2F9-AADED2B41868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61A3E-CC2E-4303-B792-0017B89847E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7175500" y="704850"/>
            <a:ext cx="2225675" cy="56102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95300" y="704850"/>
            <a:ext cx="6527800" cy="56102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E8E8C-C311-43A8-98B5-2BD851B366B7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8A31-2BB4-4BF7-A97C-08C90D91E4A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058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05875" cy="4516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95300" y="6356350"/>
            <a:ext cx="23018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Microsoft YaHei" pitchFamily="32" charset="-122"/>
              </a:defRPr>
            </a:lvl1pPr>
          </a:lstStyle>
          <a:p>
            <a:pPr>
              <a:defRPr/>
            </a:pPr>
            <a:fld id="{D56BFBCE-1D1A-40BC-B5F1-0B3213CDDAAB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384550" y="6356350"/>
            <a:ext cx="31369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99300" y="6356350"/>
            <a:ext cx="23018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Microsoft YaHei" pitchFamily="32" charset="-122"/>
              </a:defRPr>
            </a:lvl1pPr>
          </a:lstStyle>
          <a:p>
            <a:pPr>
              <a:defRPr/>
            </a:pPr>
            <a:fld id="{B235A772-1B1D-4A77-B0F8-9BB2932F8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pitchFamily="32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pitchFamily="32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pitchFamily="32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pitchFamily="32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pitchFamily="32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pitchFamily="32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pitchFamily="32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reeform 1"/>
          <p:cNvSpPr>
            <a:spLocks noChangeArrowheads="1"/>
          </p:cNvSpPr>
          <p:nvPr/>
        </p:nvSpPr>
        <p:spPr bwMode="auto">
          <a:xfrm rot="420000" flipV="1">
            <a:off x="3419475" y="1108075"/>
            <a:ext cx="5695950" cy="4114800"/>
          </a:xfrm>
          <a:custGeom>
            <a:avLst/>
            <a:gdLst>
              <a:gd name="T0" fmla="*/ 0 w 5695950"/>
              <a:gd name="T1" fmla="*/ 0 h 4114800"/>
              <a:gd name="T2" fmla="*/ 5545924 w 5695950"/>
              <a:gd name="T3" fmla="*/ 0 h 4114800"/>
              <a:gd name="T4" fmla="*/ 5695950 w 5695950"/>
              <a:gd name="T5" fmla="*/ 150026 h 4114800"/>
              <a:gd name="T6" fmla="*/ 5695950 w 5695950"/>
              <a:gd name="T7" fmla="*/ 4114800 h 4114800"/>
              <a:gd name="T8" fmla="*/ 0 w 5695950"/>
              <a:gd name="T9" fmla="*/ 4114800 h 4114800"/>
              <a:gd name="T10" fmla="*/ 0 w 5695950"/>
              <a:gd name="T11" fmla="*/ 0 h 4114800"/>
              <a:gd name="T12" fmla="*/ 0 w 5695950"/>
              <a:gd name="T13" fmla="*/ 0 h 4114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95950" h="4114800">
                <a:moveTo>
                  <a:pt x="0" y="0"/>
                </a:moveTo>
                <a:lnTo>
                  <a:pt x="5545924" y="0"/>
                </a:lnTo>
                <a:lnTo>
                  <a:pt x="5695950" y="150026"/>
                </a:lnTo>
                <a:lnTo>
                  <a:pt x="5695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240" cap="rnd">
            <a:solidFill>
              <a:srgbClr val="C0C0C0"/>
            </a:solidFill>
            <a:round/>
            <a:headEnd/>
            <a:tailEnd/>
          </a:ln>
          <a:effectLst>
            <a:outerShdw dist="153753" dir="2700000" algn="ctr" rotWithShape="0">
              <a:srgbClr val="000000">
                <a:alpha val="25040"/>
              </a:srgbClr>
            </a:outerShdw>
          </a:effectLst>
        </p:spPr>
        <p:txBody>
          <a:bodyPr wrap="none" anchor="ctr"/>
          <a:lstStyle/>
          <a:p>
            <a:endParaRPr lang="el-GR"/>
          </a:p>
        </p:txBody>
      </p:sp>
      <p:sp>
        <p:nvSpPr>
          <p:cNvPr id="11267" name="AutoShape 2"/>
          <p:cNvSpPr>
            <a:spLocks noChangeArrowheads="1"/>
          </p:cNvSpPr>
          <p:nvPr/>
        </p:nvSpPr>
        <p:spPr bwMode="auto">
          <a:xfrm rot="420000" flipV="1">
            <a:off x="8661400" y="5364163"/>
            <a:ext cx="168275" cy="155575"/>
          </a:xfrm>
          <a:prstGeom prst="rtTriangle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bevel/>
            <a:headEnd/>
            <a:tailEnd/>
          </a:ln>
          <a:effectLst>
            <a:outerShdw dist="6194" dir="12932261" algn="ctr" rotWithShape="0">
              <a:srgbClr val="000000">
                <a:alpha val="47028"/>
              </a:srgbClr>
            </a:outerShdw>
          </a:effectLst>
        </p:spPr>
        <p:txBody>
          <a:bodyPr wrap="none" anchor="ctr"/>
          <a:lstStyle/>
          <a:p>
            <a:endParaRPr lang="el-GR"/>
          </a:p>
        </p:txBody>
      </p:sp>
      <p:sp>
        <p:nvSpPr>
          <p:cNvPr id="11268" name="Freeform 3"/>
          <p:cNvSpPr>
            <a:spLocks noChangeArrowheads="1"/>
          </p:cNvSpPr>
          <p:nvPr/>
        </p:nvSpPr>
        <p:spPr bwMode="auto">
          <a:xfrm flipV="1">
            <a:off x="-11113" y="5815013"/>
            <a:ext cx="9928226" cy="1041400"/>
          </a:xfrm>
          <a:custGeom>
            <a:avLst/>
            <a:gdLst>
              <a:gd name="T0" fmla="*/ 2147483647 w 5772"/>
              <a:gd name="T1" fmla="*/ 2147483647 h 656"/>
              <a:gd name="T2" fmla="*/ 2147483647 w 5772"/>
              <a:gd name="T3" fmla="*/ 0 h 656"/>
              <a:gd name="T4" fmla="*/ 2147483647 w 5772"/>
              <a:gd name="T5" fmla="*/ 2147483647 h 656"/>
              <a:gd name="T6" fmla="*/ 2147483647 w 5772"/>
              <a:gd name="T7" fmla="*/ 2147483647 h 656"/>
              <a:gd name="T8" fmla="*/ 2147483647 w 5772"/>
              <a:gd name="T9" fmla="*/ 2147483647 h 656"/>
              <a:gd name="T10" fmla="*/ 2147483647 w 5772"/>
              <a:gd name="T11" fmla="*/ 2147483647 h 656"/>
              <a:gd name="T12" fmla="*/ 2147483647 w 5772"/>
              <a:gd name="T13" fmla="*/ 2147483647 h 656"/>
              <a:gd name="T14" fmla="*/ 0 w 5772"/>
              <a:gd name="T15" fmla="*/ 2147483647 h 656"/>
              <a:gd name="T16" fmla="*/ 2147483647 w 5772"/>
              <a:gd name="T17" fmla="*/ 2147483647 h 6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72"/>
              <a:gd name="T28" fmla="*/ 0 h 656"/>
              <a:gd name="T29" fmla="*/ 5772 w 5772"/>
              <a:gd name="T30" fmla="*/ 656 h 6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50998"/>
                </a:srgbClr>
              </a:gs>
              <a:gs pos="100000">
                <a:srgbClr val="00EBF8">
                  <a:alpha val="59998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1269" name="Freeform 4"/>
          <p:cNvSpPr>
            <a:spLocks noChangeArrowheads="1"/>
          </p:cNvSpPr>
          <p:nvPr/>
        </p:nvSpPr>
        <p:spPr bwMode="auto">
          <a:xfrm flipV="1">
            <a:off x="4746625" y="6218238"/>
            <a:ext cx="5159375" cy="638175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50998"/>
                </a:srgbClr>
              </a:gs>
              <a:gs pos="100000">
                <a:srgbClr val="009BE5">
                  <a:alpha val="35999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127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704850"/>
            <a:ext cx="89058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4680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127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35163"/>
            <a:ext cx="8905875" cy="437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495300" y="6356350"/>
            <a:ext cx="23018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1201C542-D4B1-4548-8CFD-08C21ED84BBE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11273" name="Text Box 8"/>
          <p:cNvSpPr txBox="1">
            <a:spLocks noChangeArrowheads="1"/>
          </p:cNvSpPr>
          <p:nvPr/>
        </p:nvSpPr>
        <p:spPr bwMode="auto">
          <a:xfrm>
            <a:off x="2889250" y="6356350"/>
            <a:ext cx="3632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8750300" y="6356350"/>
            <a:ext cx="6508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380D48A8-66AF-49B1-9B91-974C8C2F8EA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sldNum="0"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reeform 1"/>
          <p:cNvSpPr>
            <a:spLocks noChangeArrowheads="1"/>
          </p:cNvSpPr>
          <p:nvPr/>
        </p:nvSpPr>
        <p:spPr bwMode="auto">
          <a:xfrm>
            <a:off x="-11113" y="-7938"/>
            <a:ext cx="9928226" cy="1041401"/>
          </a:xfrm>
          <a:custGeom>
            <a:avLst/>
            <a:gdLst>
              <a:gd name="T0" fmla="*/ 2147483647 w 5772"/>
              <a:gd name="T1" fmla="*/ 2147483647 h 656"/>
              <a:gd name="T2" fmla="*/ 2147483647 w 5772"/>
              <a:gd name="T3" fmla="*/ 0 h 656"/>
              <a:gd name="T4" fmla="*/ 2147483647 w 5772"/>
              <a:gd name="T5" fmla="*/ 2147483647 h 656"/>
              <a:gd name="T6" fmla="*/ 2147483647 w 5772"/>
              <a:gd name="T7" fmla="*/ 2147483647 h 656"/>
              <a:gd name="T8" fmla="*/ 2147483647 w 5772"/>
              <a:gd name="T9" fmla="*/ 2147483647 h 656"/>
              <a:gd name="T10" fmla="*/ 2147483647 w 5772"/>
              <a:gd name="T11" fmla="*/ 2147483647 h 656"/>
              <a:gd name="T12" fmla="*/ 2147483647 w 5772"/>
              <a:gd name="T13" fmla="*/ 2147483647 h 656"/>
              <a:gd name="T14" fmla="*/ 0 w 5772"/>
              <a:gd name="T15" fmla="*/ 2147483647 h 656"/>
              <a:gd name="T16" fmla="*/ 2147483647 w 5772"/>
              <a:gd name="T17" fmla="*/ 2147483647 h 6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72"/>
              <a:gd name="T28" fmla="*/ 0 h 656"/>
              <a:gd name="T29" fmla="*/ 5772 w 5772"/>
              <a:gd name="T30" fmla="*/ 656 h 6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50998"/>
                </a:srgbClr>
              </a:gs>
              <a:gs pos="100000">
                <a:srgbClr val="00EBF8">
                  <a:alpha val="59998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2291" name="Freeform 2"/>
          <p:cNvSpPr>
            <a:spLocks noChangeArrowheads="1"/>
          </p:cNvSpPr>
          <p:nvPr/>
        </p:nvSpPr>
        <p:spPr bwMode="auto">
          <a:xfrm>
            <a:off x="4746625" y="-7938"/>
            <a:ext cx="5159375" cy="638176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50998"/>
                </a:srgbClr>
              </a:gs>
              <a:gs pos="100000">
                <a:srgbClr val="009BE5">
                  <a:alpha val="35999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grpSp>
        <p:nvGrpSpPr>
          <p:cNvPr id="12292" name="Group 3"/>
          <p:cNvGrpSpPr>
            <a:grpSpLocks/>
          </p:cNvGrpSpPr>
          <p:nvPr/>
        </p:nvGrpSpPr>
        <p:grpSpPr bwMode="auto">
          <a:xfrm>
            <a:off x="-20638" y="203200"/>
            <a:ext cx="9936163" cy="638175"/>
            <a:chOff x="-13" y="128"/>
            <a:chExt cx="6259" cy="402"/>
          </a:xfrm>
        </p:grpSpPr>
        <p:grpSp>
          <p:nvGrpSpPr>
            <p:cNvPr id="12298" name="Group 4"/>
            <p:cNvGrpSpPr>
              <a:grpSpLocks/>
            </p:cNvGrpSpPr>
            <p:nvPr/>
          </p:nvGrpSpPr>
          <p:grpSpPr bwMode="auto">
            <a:xfrm>
              <a:off x="-13" y="128"/>
              <a:ext cx="6244" cy="402"/>
              <a:chOff x="-13" y="128"/>
              <a:chExt cx="6244" cy="402"/>
            </a:xfrm>
          </p:grpSpPr>
          <p:pic>
            <p:nvPicPr>
              <p:cNvPr id="2" name="Picture 5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" y="128"/>
                <a:ext cx="6229" cy="4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2303" name="Text Box 6"/>
              <p:cNvSpPr txBox="1">
                <a:spLocks noChangeArrowheads="1"/>
              </p:cNvSpPr>
              <p:nvPr/>
            </p:nvSpPr>
            <p:spPr bwMode="auto">
              <a:xfrm rot="-180000">
                <a:off x="-13" y="310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12299" name="Group 7"/>
            <p:cNvGrpSpPr>
              <a:grpSpLocks/>
            </p:cNvGrpSpPr>
            <p:nvPr/>
          </p:nvGrpSpPr>
          <p:grpSpPr bwMode="auto">
            <a:xfrm>
              <a:off x="-13" y="155"/>
              <a:ext cx="6259" cy="350"/>
              <a:chOff x="-13" y="155"/>
              <a:chExt cx="6259" cy="350"/>
            </a:xfrm>
          </p:grpSpPr>
          <p:pic>
            <p:nvPicPr>
              <p:cNvPr id="3" name="Picture 8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-2" y="155"/>
                <a:ext cx="6248" cy="3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2301" name="Text Box 9"/>
              <p:cNvSpPr txBox="1">
                <a:spLocks noChangeArrowheads="1"/>
              </p:cNvSpPr>
              <p:nvPr/>
            </p:nvSpPr>
            <p:spPr bwMode="auto">
              <a:xfrm rot="-180000">
                <a:off x="-13" y="337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</p:grpSp>
      <p:sp>
        <p:nvSpPr>
          <p:cNvPr id="1229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704850"/>
            <a:ext cx="89058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4680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2294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35163"/>
            <a:ext cx="8905875" cy="437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95300" y="6356350"/>
            <a:ext cx="23018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182D2297-C202-4AFB-82E0-0E87CE025458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2889250" y="6356350"/>
            <a:ext cx="3632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230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8585200" y="6356350"/>
            <a:ext cx="8159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CBAAF183-2E2E-47A5-A5BE-90B2FF89E87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sldNum="0"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1"/>
          <p:cNvSpPr>
            <a:spLocks noChangeArrowheads="1"/>
          </p:cNvSpPr>
          <p:nvPr/>
        </p:nvSpPr>
        <p:spPr bwMode="auto">
          <a:xfrm>
            <a:off x="-11113" y="-7938"/>
            <a:ext cx="9928226" cy="1041401"/>
          </a:xfrm>
          <a:custGeom>
            <a:avLst/>
            <a:gdLst>
              <a:gd name="T0" fmla="*/ 2147483647 w 5772"/>
              <a:gd name="T1" fmla="*/ 2147483647 h 656"/>
              <a:gd name="T2" fmla="*/ 2147483647 w 5772"/>
              <a:gd name="T3" fmla="*/ 0 h 656"/>
              <a:gd name="T4" fmla="*/ 2147483647 w 5772"/>
              <a:gd name="T5" fmla="*/ 2147483647 h 656"/>
              <a:gd name="T6" fmla="*/ 2147483647 w 5772"/>
              <a:gd name="T7" fmla="*/ 2147483647 h 656"/>
              <a:gd name="T8" fmla="*/ 2147483647 w 5772"/>
              <a:gd name="T9" fmla="*/ 2147483647 h 656"/>
              <a:gd name="T10" fmla="*/ 2147483647 w 5772"/>
              <a:gd name="T11" fmla="*/ 2147483647 h 656"/>
              <a:gd name="T12" fmla="*/ 2147483647 w 5772"/>
              <a:gd name="T13" fmla="*/ 2147483647 h 656"/>
              <a:gd name="T14" fmla="*/ 0 w 5772"/>
              <a:gd name="T15" fmla="*/ 2147483647 h 656"/>
              <a:gd name="T16" fmla="*/ 2147483647 w 5772"/>
              <a:gd name="T17" fmla="*/ 2147483647 h 6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72"/>
              <a:gd name="T28" fmla="*/ 0 h 656"/>
              <a:gd name="T29" fmla="*/ 5772 w 5772"/>
              <a:gd name="T30" fmla="*/ 656 h 6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50998"/>
                </a:srgbClr>
              </a:gs>
              <a:gs pos="100000">
                <a:srgbClr val="00EBF8">
                  <a:alpha val="59998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3315" name="Freeform 2"/>
          <p:cNvSpPr>
            <a:spLocks noChangeArrowheads="1"/>
          </p:cNvSpPr>
          <p:nvPr/>
        </p:nvSpPr>
        <p:spPr bwMode="auto">
          <a:xfrm>
            <a:off x="4746625" y="-7938"/>
            <a:ext cx="5159375" cy="638176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50998"/>
                </a:srgbClr>
              </a:gs>
              <a:gs pos="100000">
                <a:srgbClr val="009BE5">
                  <a:alpha val="35999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>
            <a:off x="-20638" y="203200"/>
            <a:ext cx="9936163" cy="638175"/>
            <a:chOff x="-13" y="128"/>
            <a:chExt cx="6259" cy="402"/>
          </a:xfrm>
        </p:grpSpPr>
        <p:grpSp>
          <p:nvGrpSpPr>
            <p:cNvPr id="13322" name="Group 4"/>
            <p:cNvGrpSpPr>
              <a:grpSpLocks/>
            </p:cNvGrpSpPr>
            <p:nvPr/>
          </p:nvGrpSpPr>
          <p:grpSpPr bwMode="auto">
            <a:xfrm>
              <a:off x="-13" y="128"/>
              <a:ext cx="6244" cy="402"/>
              <a:chOff x="-13" y="128"/>
              <a:chExt cx="6244" cy="402"/>
            </a:xfrm>
          </p:grpSpPr>
          <p:pic>
            <p:nvPicPr>
              <p:cNvPr id="2" name="Picture 5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" y="128"/>
                <a:ext cx="6229" cy="4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3327" name="Text Box 6"/>
              <p:cNvSpPr txBox="1">
                <a:spLocks noChangeArrowheads="1"/>
              </p:cNvSpPr>
              <p:nvPr/>
            </p:nvSpPr>
            <p:spPr bwMode="auto">
              <a:xfrm rot="-180000">
                <a:off x="-13" y="310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13323" name="Group 7"/>
            <p:cNvGrpSpPr>
              <a:grpSpLocks/>
            </p:cNvGrpSpPr>
            <p:nvPr/>
          </p:nvGrpSpPr>
          <p:grpSpPr bwMode="auto">
            <a:xfrm>
              <a:off x="-13" y="155"/>
              <a:ext cx="6259" cy="350"/>
              <a:chOff x="-13" y="155"/>
              <a:chExt cx="6259" cy="350"/>
            </a:xfrm>
          </p:grpSpPr>
          <p:pic>
            <p:nvPicPr>
              <p:cNvPr id="3" name="Picture 8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-2" y="155"/>
                <a:ext cx="6248" cy="3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3325" name="Text Box 9"/>
              <p:cNvSpPr txBox="1">
                <a:spLocks noChangeArrowheads="1"/>
              </p:cNvSpPr>
              <p:nvPr/>
            </p:nvSpPr>
            <p:spPr bwMode="auto">
              <a:xfrm rot="-180000">
                <a:off x="-13" y="337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</p:grpSp>
      <p:sp>
        <p:nvSpPr>
          <p:cNvPr id="1331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704850"/>
            <a:ext cx="89058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4680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331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35163"/>
            <a:ext cx="8905875" cy="437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95300" y="6356350"/>
            <a:ext cx="23018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A5AD342E-488E-4FA8-ABFA-27FE07A39AD9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13320" name="Text Box 13"/>
          <p:cNvSpPr txBox="1">
            <a:spLocks noChangeArrowheads="1"/>
          </p:cNvSpPr>
          <p:nvPr/>
        </p:nvSpPr>
        <p:spPr bwMode="auto">
          <a:xfrm>
            <a:off x="2889250" y="6356350"/>
            <a:ext cx="3632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8585200" y="6356350"/>
            <a:ext cx="8159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83064D37-559C-49A4-88C6-3C78DD14291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1"/>
          <p:cNvSpPr>
            <a:spLocks noChangeArrowheads="1"/>
          </p:cNvSpPr>
          <p:nvPr/>
        </p:nvSpPr>
        <p:spPr bwMode="auto">
          <a:xfrm>
            <a:off x="-11113" y="-7938"/>
            <a:ext cx="9928226" cy="1041401"/>
          </a:xfrm>
          <a:custGeom>
            <a:avLst/>
            <a:gdLst>
              <a:gd name="T0" fmla="*/ 2147483647 w 5772"/>
              <a:gd name="T1" fmla="*/ 2147483647 h 656"/>
              <a:gd name="T2" fmla="*/ 2147483647 w 5772"/>
              <a:gd name="T3" fmla="*/ 0 h 656"/>
              <a:gd name="T4" fmla="*/ 2147483647 w 5772"/>
              <a:gd name="T5" fmla="*/ 2147483647 h 656"/>
              <a:gd name="T6" fmla="*/ 2147483647 w 5772"/>
              <a:gd name="T7" fmla="*/ 2147483647 h 656"/>
              <a:gd name="T8" fmla="*/ 2147483647 w 5772"/>
              <a:gd name="T9" fmla="*/ 2147483647 h 656"/>
              <a:gd name="T10" fmla="*/ 2147483647 w 5772"/>
              <a:gd name="T11" fmla="*/ 2147483647 h 656"/>
              <a:gd name="T12" fmla="*/ 2147483647 w 5772"/>
              <a:gd name="T13" fmla="*/ 2147483647 h 656"/>
              <a:gd name="T14" fmla="*/ 0 w 5772"/>
              <a:gd name="T15" fmla="*/ 2147483647 h 656"/>
              <a:gd name="T16" fmla="*/ 2147483647 w 5772"/>
              <a:gd name="T17" fmla="*/ 2147483647 h 6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72"/>
              <a:gd name="T28" fmla="*/ 0 h 656"/>
              <a:gd name="T29" fmla="*/ 5772 w 5772"/>
              <a:gd name="T30" fmla="*/ 656 h 6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50998"/>
                </a:srgbClr>
              </a:gs>
              <a:gs pos="100000">
                <a:srgbClr val="00EBF8">
                  <a:alpha val="59998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051" name="Freeform 2"/>
          <p:cNvSpPr>
            <a:spLocks noChangeArrowheads="1"/>
          </p:cNvSpPr>
          <p:nvPr/>
        </p:nvSpPr>
        <p:spPr bwMode="auto">
          <a:xfrm>
            <a:off x="4746625" y="-7938"/>
            <a:ext cx="5159375" cy="638176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50998"/>
                </a:srgbClr>
              </a:gs>
              <a:gs pos="100000">
                <a:srgbClr val="009BE5">
                  <a:alpha val="35999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704850"/>
            <a:ext cx="89058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4680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35163"/>
            <a:ext cx="8905875" cy="437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95300" y="6356350"/>
            <a:ext cx="23018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FE78B87A-3DF3-4257-9FB5-32BA348E32AA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2889250" y="6356350"/>
            <a:ext cx="3632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585200" y="6356350"/>
            <a:ext cx="8159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16B80FD7-E64B-431C-B967-B629FC726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8"/>
          <p:cNvGrpSpPr>
            <a:grpSpLocks/>
          </p:cNvGrpSpPr>
          <p:nvPr/>
        </p:nvGrpSpPr>
        <p:grpSpPr bwMode="auto">
          <a:xfrm>
            <a:off x="-20638" y="203200"/>
            <a:ext cx="9936163" cy="638175"/>
            <a:chOff x="-13" y="128"/>
            <a:chExt cx="6259" cy="402"/>
          </a:xfrm>
        </p:grpSpPr>
        <p:grpSp>
          <p:nvGrpSpPr>
            <p:cNvPr id="2058" name="Group 9"/>
            <p:cNvGrpSpPr>
              <a:grpSpLocks/>
            </p:cNvGrpSpPr>
            <p:nvPr/>
          </p:nvGrpSpPr>
          <p:grpSpPr bwMode="auto">
            <a:xfrm>
              <a:off x="-13" y="128"/>
              <a:ext cx="6244" cy="402"/>
              <a:chOff x="-13" y="128"/>
              <a:chExt cx="6244" cy="402"/>
            </a:xfrm>
          </p:grpSpPr>
          <p:pic>
            <p:nvPicPr>
              <p:cNvPr id="2062" name="Picture 10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" y="128"/>
                <a:ext cx="6229" cy="4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2063" name="Text Box 11"/>
              <p:cNvSpPr txBox="1">
                <a:spLocks noChangeArrowheads="1"/>
              </p:cNvSpPr>
              <p:nvPr/>
            </p:nvSpPr>
            <p:spPr bwMode="auto">
              <a:xfrm rot="-180000">
                <a:off x="-13" y="310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2059" name="Group 12"/>
            <p:cNvGrpSpPr>
              <a:grpSpLocks/>
            </p:cNvGrpSpPr>
            <p:nvPr/>
          </p:nvGrpSpPr>
          <p:grpSpPr bwMode="auto">
            <a:xfrm>
              <a:off x="-13" y="155"/>
              <a:ext cx="6259" cy="350"/>
              <a:chOff x="-13" y="155"/>
              <a:chExt cx="6259" cy="350"/>
            </a:xfrm>
          </p:grpSpPr>
          <p:pic>
            <p:nvPicPr>
              <p:cNvPr id="2060" name="Picture 13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-2" y="155"/>
                <a:ext cx="6248" cy="3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2061" name="Text Box 14"/>
              <p:cNvSpPr txBox="1">
                <a:spLocks noChangeArrowheads="1"/>
              </p:cNvSpPr>
              <p:nvPr/>
            </p:nvSpPr>
            <p:spPr bwMode="auto">
              <a:xfrm rot="-180000">
                <a:off x="-13" y="337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1"/>
          <p:cNvSpPr>
            <a:spLocks noChangeArrowheads="1"/>
          </p:cNvSpPr>
          <p:nvPr/>
        </p:nvSpPr>
        <p:spPr bwMode="auto">
          <a:xfrm>
            <a:off x="-11113" y="-7938"/>
            <a:ext cx="9928226" cy="1041401"/>
          </a:xfrm>
          <a:custGeom>
            <a:avLst/>
            <a:gdLst>
              <a:gd name="T0" fmla="*/ 2147483647 w 5772"/>
              <a:gd name="T1" fmla="*/ 2147483647 h 656"/>
              <a:gd name="T2" fmla="*/ 2147483647 w 5772"/>
              <a:gd name="T3" fmla="*/ 0 h 656"/>
              <a:gd name="T4" fmla="*/ 2147483647 w 5772"/>
              <a:gd name="T5" fmla="*/ 2147483647 h 656"/>
              <a:gd name="T6" fmla="*/ 2147483647 w 5772"/>
              <a:gd name="T7" fmla="*/ 2147483647 h 656"/>
              <a:gd name="T8" fmla="*/ 2147483647 w 5772"/>
              <a:gd name="T9" fmla="*/ 2147483647 h 656"/>
              <a:gd name="T10" fmla="*/ 2147483647 w 5772"/>
              <a:gd name="T11" fmla="*/ 2147483647 h 656"/>
              <a:gd name="T12" fmla="*/ 2147483647 w 5772"/>
              <a:gd name="T13" fmla="*/ 2147483647 h 656"/>
              <a:gd name="T14" fmla="*/ 0 w 5772"/>
              <a:gd name="T15" fmla="*/ 2147483647 h 656"/>
              <a:gd name="T16" fmla="*/ 2147483647 w 5772"/>
              <a:gd name="T17" fmla="*/ 2147483647 h 6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72"/>
              <a:gd name="T28" fmla="*/ 0 h 656"/>
              <a:gd name="T29" fmla="*/ 5772 w 5772"/>
              <a:gd name="T30" fmla="*/ 656 h 6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50998"/>
                </a:srgbClr>
              </a:gs>
              <a:gs pos="100000">
                <a:srgbClr val="00EBF8">
                  <a:alpha val="59998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075" name="Freeform 2"/>
          <p:cNvSpPr>
            <a:spLocks noChangeArrowheads="1"/>
          </p:cNvSpPr>
          <p:nvPr/>
        </p:nvSpPr>
        <p:spPr bwMode="auto">
          <a:xfrm>
            <a:off x="4746625" y="-7938"/>
            <a:ext cx="5159375" cy="638176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50998"/>
                </a:srgbClr>
              </a:gs>
              <a:gs pos="100000">
                <a:srgbClr val="009BE5">
                  <a:alpha val="35999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-20638" y="203200"/>
            <a:ext cx="9936163" cy="638175"/>
            <a:chOff x="-13" y="128"/>
            <a:chExt cx="6259" cy="402"/>
          </a:xfrm>
        </p:grpSpPr>
        <p:grpSp>
          <p:nvGrpSpPr>
            <p:cNvPr id="3082" name="Group 4"/>
            <p:cNvGrpSpPr>
              <a:grpSpLocks/>
            </p:cNvGrpSpPr>
            <p:nvPr/>
          </p:nvGrpSpPr>
          <p:grpSpPr bwMode="auto">
            <a:xfrm>
              <a:off x="-13" y="128"/>
              <a:ext cx="6244" cy="402"/>
              <a:chOff x="-13" y="128"/>
              <a:chExt cx="6244" cy="402"/>
            </a:xfrm>
          </p:grpSpPr>
          <p:pic>
            <p:nvPicPr>
              <p:cNvPr id="2" name="Picture 5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" y="128"/>
                <a:ext cx="6229" cy="4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3087" name="Text Box 6"/>
              <p:cNvSpPr txBox="1">
                <a:spLocks noChangeArrowheads="1"/>
              </p:cNvSpPr>
              <p:nvPr/>
            </p:nvSpPr>
            <p:spPr bwMode="auto">
              <a:xfrm rot="-180000">
                <a:off x="-13" y="310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3083" name="Group 7"/>
            <p:cNvGrpSpPr>
              <a:grpSpLocks/>
            </p:cNvGrpSpPr>
            <p:nvPr/>
          </p:nvGrpSpPr>
          <p:grpSpPr bwMode="auto">
            <a:xfrm>
              <a:off x="-13" y="155"/>
              <a:ext cx="6259" cy="350"/>
              <a:chOff x="-13" y="155"/>
              <a:chExt cx="6259" cy="350"/>
            </a:xfrm>
          </p:grpSpPr>
          <p:pic>
            <p:nvPicPr>
              <p:cNvPr id="3" name="Picture 8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-2" y="155"/>
                <a:ext cx="6248" cy="3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3085" name="Text Box 9"/>
              <p:cNvSpPr txBox="1">
                <a:spLocks noChangeArrowheads="1"/>
              </p:cNvSpPr>
              <p:nvPr/>
            </p:nvSpPr>
            <p:spPr bwMode="auto">
              <a:xfrm rot="-180000">
                <a:off x="-13" y="337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</p:grpSp>
      <p:sp>
        <p:nvSpPr>
          <p:cNvPr id="307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704850"/>
            <a:ext cx="89058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4680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307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35163"/>
            <a:ext cx="8905875" cy="437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95300" y="6356350"/>
            <a:ext cx="23018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440BECD9-F323-4044-9ABD-B129C23F709F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3080" name="Text Box 13"/>
          <p:cNvSpPr txBox="1">
            <a:spLocks noChangeArrowheads="1"/>
          </p:cNvSpPr>
          <p:nvPr/>
        </p:nvSpPr>
        <p:spPr bwMode="auto">
          <a:xfrm>
            <a:off x="2889250" y="6356350"/>
            <a:ext cx="3632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8585200" y="6356350"/>
            <a:ext cx="8159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74698065-42C9-4833-A6C1-47CE367BA97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1"/>
          <p:cNvSpPr>
            <a:spLocks noChangeArrowheads="1"/>
          </p:cNvSpPr>
          <p:nvPr/>
        </p:nvSpPr>
        <p:spPr bwMode="auto">
          <a:xfrm>
            <a:off x="-11113" y="-7938"/>
            <a:ext cx="9928226" cy="1041401"/>
          </a:xfrm>
          <a:custGeom>
            <a:avLst/>
            <a:gdLst>
              <a:gd name="T0" fmla="*/ 2147483647 w 5772"/>
              <a:gd name="T1" fmla="*/ 2147483647 h 656"/>
              <a:gd name="T2" fmla="*/ 2147483647 w 5772"/>
              <a:gd name="T3" fmla="*/ 0 h 656"/>
              <a:gd name="T4" fmla="*/ 2147483647 w 5772"/>
              <a:gd name="T5" fmla="*/ 2147483647 h 656"/>
              <a:gd name="T6" fmla="*/ 2147483647 w 5772"/>
              <a:gd name="T7" fmla="*/ 2147483647 h 656"/>
              <a:gd name="T8" fmla="*/ 2147483647 w 5772"/>
              <a:gd name="T9" fmla="*/ 2147483647 h 656"/>
              <a:gd name="T10" fmla="*/ 2147483647 w 5772"/>
              <a:gd name="T11" fmla="*/ 2147483647 h 656"/>
              <a:gd name="T12" fmla="*/ 2147483647 w 5772"/>
              <a:gd name="T13" fmla="*/ 2147483647 h 656"/>
              <a:gd name="T14" fmla="*/ 0 w 5772"/>
              <a:gd name="T15" fmla="*/ 2147483647 h 656"/>
              <a:gd name="T16" fmla="*/ 2147483647 w 5772"/>
              <a:gd name="T17" fmla="*/ 2147483647 h 6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72"/>
              <a:gd name="T28" fmla="*/ 0 h 656"/>
              <a:gd name="T29" fmla="*/ 5772 w 5772"/>
              <a:gd name="T30" fmla="*/ 656 h 6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50998"/>
                </a:srgbClr>
              </a:gs>
              <a:gs pos="100000">
                <a:srgbClr val="00EBF8">
                  <a:alpha val="59998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099" name="Freeform 2"/>
          <p:cNvSpPr>
            <a:spLocks noChangeArrowheads="1"/>
          </p:cNvSpPr>
          <p:nvPr/>
        </p:nvSpPr>
        <p:spPr bwMode="auto">
          <a:xfrm>
            <a:off x="4746625" y="-7938"/>
            <a:ext cx="5159375" cy="638176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50998"/>
                </a:srgbClr>
              </a:gs>
              <a:gs pos="100000">
                <a:srgbClr val="009BE5">
                  <a:alpha val="35999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-20638" y="203200"/>
            <a:ext cx="9936163" cy="638175"/>
            <a:chOff x="-13" y="128"/>
            <a:chExt cx="6259" cy="402"/>
          </a:xfrm>
        </p:grpSpPr>
        <p:grpSp>
          <p:nvGrpSpPr>
            <p:cNvPr id="4106" name="Group 4"/>
            <p:cNvGrpSpPr>
              <a:grpSpLocks/>
            </p:cNvGrpSpPr>
            <p:nvPr/>
          </p:nvGrpSpPr>
          <p:grpSpPr bwMode="auto">
            <a:xfrm>
              <a:off x="-13" y="128"/>
              <a:ext cx="6244" cy="402"/>
              <a:chOff x="-13" y="128"/>
              <a:chExt cx="6244" cy="402"/>
            </a:xfrm>
          </p:grpSpPr>
          <p:pic>
            <p:nvPicPr>
              <p:cNvPr id="2" name="Picture 5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" y="128"/>
                <a:ext cx="6229" cy="4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4111" name="Text Box 6"/>
              <p:cNvSpPr txBox="1">
                <a:spLocks noChangeArrowheads="1"/>
              </p:cNvSpPr>
              <p:nvPr/>
            </p:nvSpPr>
            <p:spPr bwMode="auto">
              <a:xfrm rot="-180000">
                <a:off x="-13" y="310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4107" name="Group 7"/>
            <p:cNvGrpSpPr>
              <a:grpSpLocks/>
            </p:cNvGrpSpPr>
            <p:nvPr/>
          </p:nvGrpSpPr>
          <p:grpSpPr bwMode="auto">
            <a:xfrm>
              <a:off x="-13" y="155"/>
              <a:ext cx="6259" cy="350"/>
              <a:chOff x="-13" y="155"/>
              <a:chExt cx="6259" cy="350"/>
            </a:xfrm>
          </p:grpSpPr>
          <p:pic>
            <p:nvPicPr>
              <p:cNvPr id="3" name="Picture 8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-2" y="155"/>
                <a:ext cx="6248" cy="3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4109" name="Text Box 9"/>
              <p:cNvSpPr txBox="1">
                <a:spLocks noChangeArrowheads="1"/>
              </p:cNvSpPr>
              <p:nvPr/>
            </p:nvSpPr>
            <p:spPr bwMode="auto">
              <a:xfrm rot="-180000">
                <a:off x="-13" y="337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</p:grpSp>
      <p:sp>
        <p:nvSpPr>
          <p:cNvPr id="410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704850"/>
            <a:ext cx="89058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4680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410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35163"/>
            <a:ext cx="8905875" cy="437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95300" y="6356350"/>
            <a:ext cx="23018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8D5360F9-8816-4729-8EE8-A82B564B4109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4104" name="Text Box 13"/>
          <p:cNvSpPr txBox="1">
            <a:spLocks noChangeArrowheads="1"/>
          </p:cNvSpPr>
          <p:nvPr/>
        </p:nvSpPr>
        <p:spPr bwMode="auto">
          <a:xfrm>
            <a:off x="2889250" y="6356350"/>
            <a:ext cx="3632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8585200" y="6356350"/>
            <a:ext cx="8159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FC26D7E3-B9F3-4FD6-9F6C-AA5AC3FC470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1"/>
          <p:cNvSpPr>
            <a:spLocks noChangeArrowheads="1"/>
          </p:cNvSpPr>
          <p:nvPr/>
        </p:nvSpPr>
        <p:spPr bwMode="auto">
          <a:xfrm>
            <a:off x="-11113" y="-7938"/>
            <a:ext cx="9928226" cy="1041401"/>
          </a:xfrm>
          <a:custGeom>
            <a:avLst/>
            <a:gdLst>
              <a:gd name="T0" fmla="*/ 2147483647 w 5772"/>
              <a:gd name="T1" fmla="*/ 2147483647 h 656"/>
              <a:gd name="T2" fmla="*/ 2147483647 w 5772"/>
              <a:gd name="T3" fmla="*/ 0 h 656"/>
              <a:gd name="T4" fmla="*/ 2147483647 w 5772"/>
              <a:gd name="T5" fmla="*/ 2147483647 h 656"/>
              <a:gd name="T6" fmla="*/ 2147483647 w 5772"/>
              <a:gd name="T7" fmla="*/ 2147483647 h 656"/>
              <a:gd name="T8" fmla="*/ 2147483647 w 5772"/>
              <a:gd name="T9" fmla="*/ 2147483647 h 656"/>
              <a:gd name="T10" fmla="*/ 2147483647 w 5772"/>
              <a:gd name="T11" fmla="*/ 2147483647 h 656"/>
              <a:gd name="T12" fmla="*/ 2147483647 w 5772"/>
              <a:gd name="T13" fmla="*/ 2147483647 h 656"/>
              <a:gd name="T14" fmla="*/ 0 w 5772"/>
              <a:gd name="T15" fmla="*/ 2147483647 h 656"/>
              <a:gd name="T16" fmla="*/ 2147483647 w 5772"/>
              <a:gd name="T17" fmla="*/ 2147483647 h 6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72"/>
              <a:gd name="T28" fmla="*/ 0 h 656"/>
              <a:gd name="T29" fmla="*/ 5772 w 5772"/>
              <a:gd name="T30" fmla="*/ 656 h 6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50998"/>
                </a:srgbClr>
              </a:gs>
              <a:gs pos="100000">
                <a:srgbClr val="00EBF8">
                  <a:alpha val="59998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123" name="Freeform 2"/>
          <p:cNvSpPr>
            <a:spLocks noChangeArrowheads="1"/>
          </p:cNvSpPr>
          <p:nvPr/>
        </p:nvSpPr>
        <p:spPr bwMode="auto">
          <a:xfrm>
            <a:off x="4746625" y="-7938"/>
            <a:ext cx="5159375" cy="638176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50998"/>
                </a:srgbClr>
              </a:gs>
              <a:gs pos="100000">
                <a:srgbClr val="009BE5">
                  <a:alpha val="35999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grpSp>
        <p:nvGrpSpPr>
          <p:cNvPr id="5124" name="Group 3"/>
          <p:cNvGrpSpPr>
            <a:grpSpLocks/>
          </p:cNvGrpSpPr>
          <p:nvPr/>
        </p:nvGrpSpPr>
        <p:grpSpPr bwMode="auto">
          <a:xfrm>
            <a:off x="-20638" y="203200"/>
            <a:ext cx="9936163" cy="638175"/>
            <a:chOff x="-13" y="128"/>
            <a:chExt cx="6259" cy="402"/>
          </a:xfrm>
        </p:grpSpPr>
        <p:grpSp>
          <p:nvGrpSpPr>
            <p:cNvPr id="5130" name="Group 4"/>
            <p:cNvGrpSpPr>
              <a:grpSpLocks/>
            </p:cNvGrpSpPr>
            <p:nvPr/>
          </p:nvGrpSpPr>
          <p:grpSpPr bwMode="auto">
            <a:xfrm>
              <a:off x="-13" y="128"/>
              <a:ext cx="6244" cy="402"/>
              <a:chOff x="-13" y="128"/>
              <a:chExt cx="6244" cy="402"/>
            </a:xfrm>
          </p:grpSpPr>
          <p:pic>
            <p:nvPicPr>
              <p:cNvPr id="2" name="Picture 5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" y="128"/>
                <a:ext cx="6229" cy="4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5135" name="Text Box 6"/>
              <p:cNvSpPr txBox="1">
                <a:spLocks noChangeArrowheads="1"/>
              </p:cNvSpPr>
              <p:nvPr/>
            </p:nvSpPr>
            <p:spPr bwMode="auto">
              <a:xfrm rot="-180000">
                <a:off x="-13" y="310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5131" name="Group 7"/>
            <p:cNvGrpSpPr>
              <a:grpSpLocks/>
            </p:cNvGrpSpPr>
            <p:nvPr/>
          </p:nvGrpSpPr>
          <p:grpSpPr bwMode="auto">
            <a:xfrm>
              <a:off x="-13" y="155"/>
              <a:ext cx="6259" cy="350"/>
              <a:chOff x="-13" y="155"/>
              <a:chExt cx="6259" cy="350"/>
            </a:xfrm>
          </p:grpSpPr>
          <p:pic>
            <p:nvPicPr>
              <p:cNvPr id="3" name="Picture 8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-2" y="155"/>
                <a:ext cx="6248" cy="3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5133" name="Text Box 9"/>
              <p:cNvSpPr txBox="1">
                <a:spLocks noChangeArrowheads="1"/>
              </p:cNvSpPr>
              <p:nvPr/>
            </p:nvSpPr>
            <p:spPr bwMode="auto">
              <a:xfrm rot="-180000">
                <a:off x="-13" y="337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</p:grpSp>
      <p:sp>
        <p:nvSpPr>
          <p:cNvPr id="512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704850"/>
            <a:ext cx="89058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4680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512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35163"/>
            <a:ext cx="8905875" cy="437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95300" y="6356350"/>
            <a:ext cx="23018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C8DD9A95-F01E-4159-B3B3-919CA50845A5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5128" name="Text Box 13"/>
          <p:cNvSpPr txBox="1">
            <a:spLocks noChangeArrowheads="1"/>
          </p:cNvSpPr>
          <p:nvPr/>
        </p:nvSpPr>
        <p:spPr bwMode="auto">
          <a:xfrm>
            <a:off x="2889250" y="6356350"/>
            <a:ext cx="3632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8585200" y="6356350"/>
            <a:ext cx="8159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879A8561-3ECC-40A1-9153-E08C1BAC974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sldNum="0"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1"/>
          <p:cNvSpPr>
            <a:spLocks noChangeArrowheads="1"/>
          </p:cNvSpPr>
          <p:nvPr/>
        </p:nvSpPr>
        <p:spPr bwMode="auto">
          <a:xfrm>
            <a:off x="-11113" y="-7938"/>
            <a:ext cx="9928226" cy="1041401"/>
          </a:xfrm>
          <a:custGeom>
            <a:avLst/>
            <a:gdLst>
              <a:gd name="T0" fmla="*/ 2147483647 w 5772"/>
              <a:gd name="T1" fmla="*/ 2147483647 h 656"/>
              <a:gd name="T2" fmla="*/ 2147483647 w 5772"/>
              <a:gd name="T3" fmla="*/ 0 h 656"/>
              <a:gd name="T4" fmla="*/ 2147483647 w 5772"/>
              <a:gd name="T5" fmla="*/ 2147483647 h 656"/>
              <a:gd name="T6" fmla="*/ 2147483647 w 5772"/>
              <a:gd name="T7" fmla="*/ 2147483647 h 656"/>
              <a:gd name="T8" fmla="*/ 2147483647 w 5772"/>
              <a:gd name="T9" fmla="*/ 2147483647 h 656"/>
              <a:gd name="T10" fmla="*/ 2147483647 w 5772"/>
              <a:gd name="T11" fmla="*/ 2147483647 h 656"/>
              <a:gd name="T12" fmla="*/ 2147483647 w 5772"/>
              <a:gd name="T13" fmla="*/ 2147483647 h 656"/>
              <a:gd name="T14" fmla="*/ 0 w 5772"/>
              <a:gd name="T15" fmla="*/ 2147483647 h 656"/>
              <a:gd name="T16" fmla="*/ 2147483647 w 5772"/>
              <a:gd name="T17" fmla="*/ 2147483647 h 6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72"/>
              <a:gd name="T28" fmla="*/ 0 h 656"/>
              <a:gd name="T29" fmla="*/ 5772 w 5772"/>
              <a:gd name="T30" fmla="*/ 656 h 6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50998"/>
                </a:srgbClr>
              </a:gs>
              <a:gs pos="100000">
                <a:srgbClr val="00EBF8">
                  <a:alpha val="59998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6147" name="Freeform 2"/>
          <p:cNvSpPr>
            <a:spLocks noChangeArrowheads="1"/>
          </p:cNvSpPr>
          <p:nvPr/>
        </p:nvSpPr>
        <p:spPr bwMode="auto">
          <a:xfrm>
            <a:off x="4746625" y="-7938"/>
            <a:ext cx="5159375" cy="638176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50998"/>
                </a:srgbClr>
              </a:gs>
              <a:gs pos="100000">
                <a:srgbClr val="009BE5">
                  <a:alpha val="35999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-20638" y="203200"/>
            <a:ext cx="9936163" cy="638175"/>
            <a:chOff x="-13" y="128"/>
            <a:chExt cx="6259" cy="402"/>
          </a:xfrm>
        </p:grpSpPr>
        <p:grpSp>
          <p:nvGrpSpPr>
            <p:cNvPr id="6154" name="Group 4"/>
            <p:cNvGrpSpPr>
              <a:grpSpLocks/>
            </p:cNvGrpSpPr>
            <p:nvPr/>
          </p:nvGrpSpPr>
          <p:grpSpPr bwMode="auto">
            <a:xfrm>
              <a:off x="-13" y="128"/>
              <a:ext cx="6244" cy="402"/>
              <a:chOff x="-13" y="128"/>
              <a:chExt cx="6244" cy="402"/>
            </a:xfrm>
          </p:grpSpPr>
          <p:pic>
            <p:nvPicPr>
              <p:cNvPr id="2" name="Picture 5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" y="128"/>
                <a:ext cx="6229" cy="4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6159" name="Text Box 6"/>
              <p:cNvSpPr txBox="1">
                <a:spLocks noChangeArrowheads="1"/>
              </p:cNvSpPr>
              <p:nvPr/>
            </p:nvSpPr>
            <p:spPr bwMode="auto">
              <a:xfrm rot="-180000">
                <a:off x="-13" y="310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6155" name="Group 7"/>
            <p:cNvGrpSpPr>
              <a:grpSpLocks/>
            </p:cNvGrpSpPr>
            <p:nvPr/>
          </p:nvGrpSpPr>
          <p:grpSpPr bwMode="auto">
            <a:xfrm>
              <a:off x="-13" y="155"/>
              <a:ext cx="6259" cy="350"/>
              <a:chOff x="-13" y="155"/>
              <a:chExt cx="6259" cy="350"/>
            </a:xfrm>
          </p:grpSpPr>
          <p:pic>
            <p:nvPicPr>
              <p:cNvPr id="3" name="Picture 8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-2" y="155"/>
                <a:ext cx="6248" cy="3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6157" name="Text Box 9"/>
              <p:cNvSpPr txBox="1">
                <a:spLocks noChangeArrowheads="1"/>
              </p:cNvSpPr>
              <p:nvPr/>
            </p:nvSpPr>
            <p:spPr bwMode="auto">
              <a:xfrm rot="-180000">
                <a:off x="-13" y="337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</p:grpSp>
      <p:sp>
        <p:nvSpPr>
          <p:cNvPr id="6149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704850"/>
            <a:ext cx="89058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4680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6150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35163"/>
            <a:ext cx="8905875" cy="437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95300" y="6356350"/>
            <a:ext cx="23018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37C67C0B-681B-4277-91AF-9B7D8D6D894A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6152" name="Text Box 13"/>
          <p:cNvSpPr txBox="1">
            <a:spLocks noChangeArrowheads="1"/>
          </p:cNvSpPr>
          <p:nvPr/>
        </p:nvSpPr>
        <p:spPr bwMode="auto">
          <a:xfrm>
            <a:off x="2889250" y="6356350"/>
            <a:ext cx="3632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8585200" y="6356350"/>
            <a:ext cx="8159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A73B3DD1-F731-4BE4-8DD0-E2F727F13E7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sldNum="0"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1"/>
          <p:cNvSpPr>
            <a:spLocks noChangeArrowheads="1"/>
          </p:cNvSpPr>
          <p:nvPr/>
        </p:nvSpPr>
        <p:spPr bwMode="auto">
          <a:xfrm>
            <a:off x="-11113" y="-7938"/>
            <a:ext cx="9928226" cy="1041401"/>
          </a:xfrm>
          <a:custGeom>
            <a:avLst/>
            <a:gdLst>
              <a:gd name="T0" fmla="*/ 2147483647 w 5772"/>
              <a:gd name="T1" fmla="*/ 2147483647 h 656"/>
              <a:gd name="T2" fmla="*/ 2147483647 w 5772"/>
              <a:gd name="T3" fmla="*/ 0 h 656"/>
              <a:gd name="T4" fmla="*/ 2147483647 w 5772"/>
              <a:gd name="T5" fmla="*/ 2147483647 h 656"/>
              <a:gd name="T6" fmla="*/ 2147483647 w 5772"/>
              <a:gd name="T7" fmla="*/ 2147483647 h 656"/>
              <a:gd name="T8" fmla="*/ 2147483647 w 5772"/>
              <a:gd name="T9" fmla="*/ 2147483647 h 656"/>
              <a:gd name="T10" fmla="*/ 2147483647 w 5772"/>
              <a:gd name="T11" fmla="*/ 2147483647 h 656"/>
              <a:gd name="T12" fmla="*/ 2147483647 w 5772"/>
              <a:gd name="T13" fmla="*/ 2147483647 h 656"/>
              <a:gd name="T14" fmla="*/ 0 w 5772"/>
              <a:gd name="T15" fmla="*/ 2147483647 h 656"/>
              <a:gd name="T16" fmla="*/ 2147483647 w 5772"/>
              <a:gd name="T17" fmla="*/ 2147483647 h 6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72"/>
              <a:gd name="T28" fmla="*/ 0 h 656"/>
              <a:gd name="T29" fmla="*/ 5772 w 5772"/>
              <a:gd name="T30" fmla="*/ 656 h 6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50998"/>
                </a:srgbClr>
              </a:gs>
              <a:gs pos="100000">
                <a:srgbClr val="00EBF8">
                  <a:alpha val="59998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7171" name="Freeform 2"/>
          <p:cNvSpPr>
            <a:spLocks noChangeArrowheads="1"/>
          </p:cNvSpPr>
          <p:nvPr/>
        </p:nvSpPr>
        <p:spPr bwMode="auto">
          <a:xfrm>
            <a:off x="4746625" y="-7938"/>
            <a:ext cx="5159375" cy="638176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50998"/>
                </a:srgbClr>
              </a:gs>
              <a:gs pos="100000">
                <a:srgbClr val="009BE5">
                  <a:alpha val="35999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grpSp>
        <p:nvGrpSpPr>
          <p:cNvPr id="7172" name="Group 3"/>
          <p:cNvGrpSpPr>
            <a:grpSpLocks/>
          </p:cNvGrpSpPr>
          <p:nvPr/>
        </p:nvGrpSpPr>
        <p:grpSpPr bwMode="auto">
          <a:xfrm>
            <a:off x="-20638" y="203200"/>
            <a:ext cx="9936163" cy="638175"/>
            <a:chOff x="-13" y="128"/>
            <a:chExt cx="6259" cy="402"/>
          </a:xfrm>
        </p:grpSpPr>
        <p:grpSp>
          <p:nvGrpSpPr>
            <p:cNvPr id="7178" name="Group 4"/>
            <p:cNvGrpSpPr>
              <a:grpSpLocks/>
            </p:cNvGrpSpPr>
            <p:nvPr/>
          </p:nvGrpSpPr>
          <p:grpSpPr bwMode="auto">
            <a:xfrm>
              <a:off x="-13" y="128"/>
              <a:ext cx="6244" cy="402"/>
              <a:chOff x="-13" y="128"/>
              <a:chExt cx="6244" cy="402"/>
            </a:xfrm>
          </p:grpSpPr>
          <p:pic>
            <p:nvPicPr>
              <p:cNvPr id="2" name="Picture 5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" y="128"/>
                <a:ext cx="6229" cy="4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7183" name="Text Box 6"/>
              <p:cNvSpPr txBox="1">
                <a:spLocks noChangeArrowheads="1"/>
              </p:cNvSpPr>
              <p:nvPr/>
            </p:nvSpPr>
            <p:spPr bwMode="auto">
              <a:xfrm rot="-180000">
                <a:off x="-13" y="310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7179" name="Group 7"/>
            <p:cNvGrpSpPr>
              <a:grpSpLocks/>
            </p:cNvGrpSpPr>
            <p:nvPr/>
          </p:nvGrpSpPr>
          <p:grpSpPr bwMode="auto">
            <a:xfrm>
              <a:off x="-13" y="155"/>
              <a:ext cx="6259" cy="350"/>
              <a:chOff x="-13" y="155"/>
              <a:chExt cx="6259" cy="350"/>
            </a:xfrm>
          </p:grpSpPr>
          <p:pic>
            <p:nvPicPr>
              <p:cNvPr id="3" name="Picture 8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-2" y="155"/>
                <a:ext cx="6248" cy="3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7181" name="Text Box 9"/>
              <p:cNvSpPr txBox="1">
                <a:spLocks noChangeArrowheads="1"/>
              </p:cNvSpPr>
              <p:nvPr/>
            </p:nvSpPr>
            <p:spPr bwMode="auto">
              <a:xfrm rot="-180000">
                <a:off x="-13" y="337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</p:grpSp>
      <p:sp>
        <p:nvSpPr>
          <p:cNvPr id="717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704850"/>
            <a:ext cx="89058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4680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7174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35163"/>
            <a:ext cx="8905875" cy="437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95300" y="6356350"/>
            <a:ext cx="23018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0BB470DC-3334-4E2C-8C13-4C2E7023B14D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7176" name="Text Box 13"/>
          <p:cNvSpPr txBox="1">
            <a:spLocks noChangeArrowheads="1"/>
          </p:cNvSpPr>
          <p:nvPr/>
        </p:nvSpPr>
        <p:spPr bwMode="auto">
          <a:xfrm>
            <a:off x="2889250" y="6356350"/>
            <a:ext cx="3632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8585200" y="6356350"/>
            <a:ext cx="8159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319EAC6F-F2E9-415A-95EB-5A9A950E52D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1"/>
          <p:cNvSpPr>
            <a:spLocks noChangeArrowheads="1"/>
          </p:cNvSpPr>
          <p:nvPr/>
        </p:nvSpPr>
        <p:spPr bwMode="auto">
          <a:xfrm>
            <a:off x="-11113" y="-7938"/>
            <a:ext cx="9928226" cy="1041401"/>
          </a:xfrm>
          <a:custGeom>
            <a:avLst/>
            <a:gdLst>
              <a:gd name="T0" fmla="*/ 2147483647 w 5772"/>
              <a:gd name="T1" fmla="*/ 2147483647 h 656"/>
              <a:gd name="T2" fmla="*/ 2147483647 w 5772"/>
              <a:gd name="T3" fmla="*/ 0 h 656"/>
              <a:gd name="T4" fmla="*/ 2147483647 w 5772"/>
              <a:gd name="T5" fmla="*/ 2147483647 h 656"/>
              <a:gd name="T6" fmla="*/ 2147483647 w 5772"/>
              <a:gd name="T7" fmla="*/ 2147483647 h 656"/>
              <a:gd name="T8" fmla="*/ 2147483647 w 5772"/>
              <a:gd name="T9" fmla="*/ 2147483647 h 656"/>
              <a:gd name="T10" fmla="*/ 2147483647 w 5772"/>
              <a:gd name="T11" fmla="*/ 2147483647 h 656"/>
              <a:gd name="T12" fmla="*/ 2147483647 w 5772"/>
              <a:gd name="T13" fmla="*/ 2147483647 h 656"/>
              <a:gd name="T14" fmla="*/ 0 w 5772"/>
              <a:gd name="T15" fmla="*/ 2147483647 h 656"/>
              <a:gd name="T16" fmla="*/ 2147483647 w 5772"/>
              <a:gd name="T17" fmla="*/ 2147483647 h 6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72"/>
              <a:gd name="T28" fmla="*/ 0 h 656"/>
              <a:gd name="T29" fmla="*/ 5772 w 5772"/>
              <a:gd name="T30" fmla="*/ 656 h 6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50998"/>
                </a:srgbClr>
              </a:gs>
              <a:gs pos="100000">
                <a:srgbClr val="00EBF8">
                  <a:alpha val="59998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8195" name="Freeform 2"/>
          <p:cNvSpPr>
            <a:spLocks noChangeArrowheads="1"/>
          </p:cNvSpPr>
          <p:nvPr/>
        </p:nvSpPr>
        <p:spPr bwMode="auto">
          <a:xfrm>
            <a:off x="4746625" y="-7938"/>
            <a:ext cx="5159375" cy="638176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50998"/>
                </a:srgbClr>
              </a:gs>
              <a:gs pos="100000">
                <a:srgbClr val="009BE5">
                  <a:alpha val="35999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-20638" y="203200"/>
            <a:ext cx="9936163" cy="638175"/>
            <a:chOff x="-13" y="128"/>
            <a:chExt cx="6259" cy="402"/>
          </a:xfrm>
        </p:grpSpPr>
        <p:grpSp>
          <p:nvGrpSpPr>
            <p:cNvPr id="8202" name="Group 4"/>
            <p:cNvGrpSpPr>
              <a:grpSpLocks/>
            </p:cNvGrpSpPr>
            <p:nvPr/>
          </p:nvGrpSpPr>
          <p:grpSpPr bwMode="auto">
            <a:xfrm>
              <a:off x="-13" y="128"/>
              <a:ext cx="6244" cy="402"/>
              <a:chOff x="-13" y="128"/>
              <a:chExt cx="6244" cy="402"/>
            </a:xfrm>
          </p:grpSpPr>
          <p:pic>
            <p:nvPicPr>
              <p:cNvPr id="2" name="Picture 5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" y="128"/>
                <a:ext cx="6229" cy="4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8207" name="Text Box 6"/>
              <p:cNvSpPr txBox="1">
                <a:spLocks noChangeArrowheads="1"/>
              </p:cNvSpPr>
              <p:nvPr/>
            </p:nvSpPr>
            <p:spPr bwMode="auto">
              <a:xfrm rot="-180000">
                <a:off x="-13" y="310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8203" name="Group 7"/>
            <p:cNvGrpSpPr>
              <a:grpSpLocks/>
            </p:cNvGrpSpPr>
            <p:nvPr/>
          </p:nvGrpSpPr>
          <p:grpSpPr bwMode="auto">
            <a:xfrm>
              <a:off x="-13" y="155"/>
              <a:ext cx="6259" cy="350"/>
              <a:chOff x="-13" y="155"/>
              <a:chExt cx="6259" cy="350"/>
            </a:xfrm>
          </p:grpSpPr>
          <p:pic>
            <p:nvPicPr>
              <p:cNvPr id="3" name="Picture 8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-2" y="155"/>
                <a:ext cx="6248" cy="3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8205" name="Text Box 9"/>
              <p:cNvSpPr txBox="1">
                <a:spLocks noChangeArrowheads="1"/>
              </p:cNvSpPr>
              <p:nvPr/>
            </p:nvSpPr>
            <p:spPr bwMode="auto">
              <a:xfrm rot="-180000">
                <a:off x="-13" y="337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</p:grpSp>
      <p:sp>
        <p:nvSpPr>
          <p:cNvPr id="819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704850"/>
            <a:ext cx="89058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4680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819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35163"/>
            <a:ext cx="8905875" cy="437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95300" y="6356350"/>
            <a:ext cx="23018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323936FD-7341-45A5-BFE1-D3547EF7EE18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8200" name="Text Box 13"/>
          <p:cNvSpPr txBox="1">
            <a:spLocks noChangeArrowheads="1"/>
          </p:cNvSpPr>
          <p:nvPr/>
        </p:nvSpPr>
        <p:spPr bwMode="auto">
          <a:xfrm>
            <a:off x="2889250" y="6356350"/>
            <a:ext cx="3632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8585200" y="6356350"/>
            <a:ext cx="8159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6AA15269-8557-44D3-A648-4514CB708DE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1"/>
          <p:cNvSpPr>
            <a:spLocks noChangeArrowheads="1"/>
          </p:cNvSpPr>
          <p:nvPr/>
        </p:nvSpPr>
        <p:spPr bwMode="auto">
          <a:xfrm>
            <a:off x="-11113" y="-7938"/>
            <a:ext cx="9928226" cy="1041401"/>
          </a:xfrm>
          <a:custGeom>
            <a:avLst/>
            <a:gdLst>
              <a:gd name="T0" fmla="*/ 2147483647 w 5772"/>
              <a:gd name="T1" fmla="*/ 2147483647 h 656"/>
              <a:gd name="T2" fmla="*/ 2147483647 w 5772"/>
              <a:gd name="T3" fmla="*/ 0 h 656"/>
              <a:gd name="T4" fmla="*/ 2147483647 w 5772"/>
              <a:gd name="T5" fmla="*/ 2147483647 h 656"/>
              <a:gd name="T6" fmla="*/ 2147483647 w 5772"/>
              <a:gd name="T7" fmla="*/ 2147483647 h 656"/>
              <a:gd name="T8" fmla="*/ 2147483647 w 5772"/>
              <a:gd name="T9" fmla="*/ 2147483647 h 656"/>
              <a:gd name="T10" fmla="*/ 2147483647 w 5772"/>
              <a:gd name="T11" fmla="*/ 2147483647 h 656"/>
              <a:gd name="T12" fmla="*/ 2147483647 w 5772"/>
              <a:gd name="T13" fmla="*/ 2147483647 h 656"/>
              <a:gd name="T14" fmla="*/ 0 w 5772"/>
              <a:gd name="T15" fmla="*/ 2147483647 h 656"/>
              <a:gd name="T16" fmla="*/ 2147483647 w 5772"/>
              <a:gd name="T17" fmla="*/ 2147483647 h 6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72"/>
              <a:gd name="T28" fmla="*/ 0 h 656"/>
              <a:gd name="T29" fmla="*/ 5772 w 5772"/>
              <a:gd name="T30" fmla="*/ 656 h 6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50998"/>
                </a:srgbClr>
              </a:gs>
              <a:gs pos="100000">
                <a:srgbClr val="00EBF8">
                  <a:alpha val="59998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0243" name="Freeform 2"/>
          <p:cNvSpPr>
            <a:spLocks noChangeArrowheads="1"/>
          </p:cNvSpPr>
          <p:nvPr/>
        </p:nvSpPr>
        <p:spPr bwMode="auto">
          <a:xfrm>
            <a:off x="4746625" y="-7938"/>
            <a:ext cx="5159375" cy="638176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50998"/>
                </a:srgbClr>
              </a:gs>
              <a:gs pos="100000">
                <a:srgbClr val="009BE5">
                  <a:alpha val="35999"/>
                </a:srgbClr>
              </a:gs>
            </a:gsLst>
            <a:lin ang="5400000" scaled="1"/>
          </a:gra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grpSp>
        <p:nvGrpSpPr>
          <p:cNvPr id="10244" name="Group 3"/>
          <p:cNvGrpSpPr>
            <a:grpSpLocks/>
          </p:cNvGrpSpPr>
          <p:nvPr/>
        </p:nvGrpSpPr>
        <p:grpSpPr bwMode="auto">
          <a:xfrm>
            <a:off x="-20638" y="203200"/>
            <a:ext cx="9936163" cy="638175"/>
            <a:chOff x="-13" y="128"/>
            <a:chExt cx="6259" cy="402"/>
          </a:xfrm>
        </p:grpSpPr>
        <p:grpSp>
          <p:nvGrpSpPr>
            <p:cNvPr id="10250" name="Group 4"/>
            <p:cNvGrpSpPr>
              <a:grpSpLocks/>
            </p:cNvGrpSpPr>
            <p:nvPr/>
          </p:nvGrpSpPr>
          <p:grpSpPr bwMode="auto">
            <a:xfrm>
              <a:off x="-13" y="128"/>
              <a:ext cx="6244" cy="402"/>
              <a:chOff x="-13" y="128"/>
              <a:chExt cx="6244" cy="402"/>
            </a:xfrm>
          </p:grpSpPr>
          <p:pic>
            <p:nvPicPr>
              <p:cNvPr id="2" name="Picture 5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" y="128"/>
                <a:ext cx="6229" cy="4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0255" name="Text Box 6"/>
              <p:cNvSpPr txBox="1">
                <a:spLocks noChangeArrowheads="1"/>
              </p:cNvSpPr>
              <p:nvPr/>
            </p:nvSpPr>
            <p:spPr bwMode="auto">
              <a:xfrm rot="-180000">
                <a:off x="-13" y="310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10251" name="Group 7"/>
            <p:cNvGrpSpPr>
              <a:grpSpLocks/>
            </p:cNvGrpSpPr>
            <p:nvPr/>
          </p:nvGrpSpPr>
          <p:grpSpPr bwMode="auto">
            <a:xfrm>
              <a:off x="-13" y="155"/>
              <a:ext cx="6259" cy="350"/>
              <a:chOff x="-13" y="155"/>
              <a:chExt cx="6259" cy="350"/>
            </a:xfrm>
          </p:grpSpPr>
          <p:pic>
            <p:nvPicPr>
              <p:cNvPr id="3" name="Picture 8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-2" y="155"/>
                <a:ext cx="6248" cy="3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0253" name="Text Box 9"/>
              <p:cNvSpPr txBox="1">
                <a:spLocks noChangeArrowheads="1"/>
              </p:cNvSpPr>
              <p:nvPr/>
            </p:nvSpPr>
            <p:spPr bwMode="auto">
              <a:xfrm rot="-180000">
                <a:off x="-13" y="337"/>
                <a:ext cx="0" cy="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/>
              </a:p>
            </p:txBody>
          </p:sp>
        </p:grpSp>
      </p:grpSp>
      <p:sp>
        <p:nvSpPr>
          <p:cNvPr id="1024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704850"/>
            <a:ext cx="89058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4680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4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35163"/>
            <a:ext cx="8905875" cy="437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52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95300" y="6356350"/>
            <a:ext cx="23018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E7CC6BA6-51E6-4321-989B-629D51847300}" type="datetime1">
              <a:rPr lang="el-GR"/>
              <a:pPr>
                <a:defRPr/>
              </a:pPr>
              <a:t>23/5/2017</a:t>
            </a:fld>
            <a:endParaRPr lang="el-GR"/>
          </a:p>
        </p:txBody>
      </p:sp>
      <p:sp>
        <p:nvSpPr>
          <p:cNvPr id="10248" name="Text Box 13"/>
          <p:cNvSpPr txBox="1">
            <a:spLocks noChangeArrowheads="1"/>
          </p:cNvSpPr>
          <p:nvPr/>
        </p:nvSpPr>
        <p:spPr bwMode="auto">
          <a:xfrm>
            <a:off x="2889250" y="6356350"/>
            <a:ext cx="36322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0254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8585200" y="6356350"/>
            <a:ext cx="8159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</a:tabLst>
              <a:defRPr sz="1200">
                <a:solidFill>
                  <a:srgbClr val="D1EAEE"/>
                </a:solidFill>
                <a:latin typeface="Times New Roman" pitchFamily="16" charset="0"/>
                <a:ea typeface="Microsoft YaHei" pitchFamily="32" charset="-122"/>
                <a:cs typeface="Arial" charset="0"/>
              </a:defRPr>
            </a:lvl1pPr>
          </a:lstStyle>
          <a:p>
            <a:pPr>
              <a:defRPr/>
            </a:pPr>
            <a:fld id="{3872F4EB-4188-43D2-83B4-E7920E7829B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sldNum="0"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000">
          <a:solidFill>
            <a:srgbClr val="DBF5F9"/>
          </a:solidFill>
          <a:latin typeface="Calibri" pitchFamily="32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E:\data\ΠΑΡΟΥΣΙΑΣΕΙΣ\ΜΠΟΥΣΟΥΛΑΣ\akropo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7588" cy="6858000"/>
          </a:xfrm>
          <a:prstGeom prst="rect">
            <a:avLst/>
          </a:prstGeom>
          <a:noFill/>
        </p:spPr>
      </p:pic>
      <p:pic>
        <p:nvPicPr>
          <p:cNvPr id="14341" name="Picture 7" descr="AM logo (gr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3988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Ορθογώνιο 5"/>
          <p:cNvSpPr>
            <a:spLocks noChangeArrowheads="1"/>
          </p:cNvSpPr>
          <p:nvPr/>
        </p:nvSpPr>
        <p:spPr bwMode="auto">
          <a:xfrm>
            <a:off x="310324" y="5786454"/>
            <a:ext cx="37147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500"/>
            <a:r>
              <a:rPr lang="el-GR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Θεόδωρος Παπαδόπουλος</a:t>
            </a:r>
            <a:endParaRPr lang="el-GR" sz="1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  <a:p>
            <a:pPr marL="63500"/>
            <a:r>
              <a:rPr lang="el-GR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Αντιπρόεδρος </a:t>
            </a:r>
            <a:r>
              <a:rPr lang="en-US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 </a:t>
            </a:r>
            <a:r>
              <a:rPr lang="el-GR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Δ.Σ. &amp; Διευθύνων Σύμβουλος </a:t>
            </a:r>
          </a:p>
          <a:p>
            <a:pPr marL="63500"/>
            <a:r>
              <a:rPr lang="el-GR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της ΑΤΤΙΚΟ </a:t>
            </a:r>
            <a:r>
              <a:rPr lang="el-GR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ΜΕΤΡΟ </a:t>
            </a:r>
            <a:r>
              <a:rPr lang="el-GR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Α.Ε.</a:t>
            </a:r>
            <a:endParaRPr lang="el-GR" sz="1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6142" y="2571744"/>
            <a:ext cx="8286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60000" endA="900" endPos="58000" dir="5400000" sy="-100000" algn="bl" rotWithShape="0"/>
                </a:effectLst>
              </a:rPr>
              <a:t>ΜΕΤΡΟ ΑΘΗΝΑΣ - ΓΡΑΜΜΗ 4 </a:t>
            </a:r>
          </a:p>
          <a:p>
            <a:pPr algn="ctr"/>
            <a:endParaRPr lang="el-GR" sz="4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60000" endA="900" endPos="58000" dir="5400000" sy="-100000" algn="bl" rotWithShape="0"/>
              </a:effectLst>
            </a:endParaRPr>
          </a:p>
          <a:p>
            <a:pPr algn="ctr"/>
            <a:r>
              <a:rPr lang="el-GR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60000" endA="900" endPos="58000" dir="5400000" sy="-100000" algn="bl" rotWithShape="0"/>
                </a:effectLst>
              </a:rPr>
              <a:t>ΤΜΗΜΑ  Α: ΑΛΣΟΣ ΒΕΙΚΟΥ – ΓΟΥΔΗ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74074" y="6063453"/>
            <a:ext cx="1148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24 Μαΐου 2017</a:t>
            </a:r>
            <a:endParaRPr lang="en-US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0293937"/>
              </p:ext>
            </p:extLst>
          </p:nvPr>
        </p:nvGraphicFramePr>
        <p:xfrm>
          <a:off x="1065362" y="1412776"/>
          <a:ext cx="7751796" cy="45904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398"/>
                <a:gridCol w="4043398"/>
              </a:tblGrid>
              <a:tr h="4528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600" b="1" u="sng" dirty="0">
                          <a:effectLst/>
                        </a:rPr>
                        <a:t>Φάση  Σχεδιασμού και μελετών 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1100">
                          <a:effectLst/>
                        </a:rPr>
                        <a:t>Διαγωνισμός για μετατόπιση δικτύων ΟΚΩ &amp; αρχαιολογικές εργασίες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452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600" b="1" u="sng" dirty="0">
                          <a:effectLst/>
                        </a:rPr>
                        <a:t>2006-2016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1100">
                          <a:effectLst/>
                        </a:rPr>
                        <a:t>Β’ φάση διαγωνισμού κύριας σύμβασης κατασκευής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44336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l-GR" sz="1100" dirty="0">
                          <a:effectLst/>
                        </a:rPr>
                        <a:t>Έναρξη προκαταρκτικού σχεδιασμού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b="1" u="sng" dirty="0">
                          <a:effectLst/>
                        </a:rPr>
                        <a:t>Φάση κατασκευής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49331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l-GR" sz="1100" dirty="0">
                          <a:effectLst/>
                        </a:rPr>
                        <a:t>Εκπόνηση Προμελέτη &amp; ολοκλήρωση γεωτεχνικών ερευνών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600" b="1" u="sng" dirty="0">
                          <a:effectLst/>
                        </a:rPr>
                        <a:t>2019-2026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4528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l-GR" sz="1100" dirty="0">
                          <a:effectLst/>
                        </a:rPr>
                        <a:t>Εγκρίσεις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1100" dirty="0">
                          <a:effectLst/>
                        </a:rPr>
                        <a:t>Ανάθεση συμβάσεων κατασκευής &amp; έναρξη κατασκευαστικών εργασιών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44336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l-GR" sz="1100">
                          <a:effectLst/>
                        </a:rPr>
                        <a:t>Ολοκλήρωση σχεδιασμού και διαβούλευση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1100" dirty="0">
                          <a:effectLst/>
                        </a:rPr>
                        <a:t>Κατασκευή σηράγγων &amp; σταθμών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471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600" b="1" u="sng" dirty="0">
                          <a:effectLst/>
                        </a:rPr>
                        <a:t>Φάση δημοπράτησης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1100" dirty="0">
                          <a:effectLst/>
                        </a:rPr>
                        <a:t>Προμήθεια και εγκατάσταση συστήματος σηματοδότησης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4741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600" b="1" u="sng" dirty="0">
                          <a:effectLst/>
                        </a:rPr>
                        <a:t>2017-2018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1100" dirty="0">
                          <a:effectLst/>
                        </a:rPr>
                        <a:t>Αποκαταστάσεις οδών, κλπ.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4528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l-GR" sz="1100">
                          <a:effectLst/>
                        </a:rPr>
                        <a:t>Περιβαλλοντικές εγκρίσεις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1100" dirty="0">
                          <a:effectLst/>
                        </a:rPr>
                        <a:t>Δοκιμές και θέση σε λειτουργία των νέων συστημάτων, τροχαίου υλικού, κλπ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4528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l-GR" sz="1100">
                          <a:effectLst/>
                        </a:rPr>
                        <a:t>Διαγωνισμός για μετατόπιση δικτύων ΟΚΩ &amp; αρχαιολογικές εργασίες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40" y="4763"/>
            <a:ext cx="1639887" cy="901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953398" y="142852"/>
            <a:ext cx="7437437" cy="919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8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ΓΡΑΜΜΗ 4 - Τμήμα Α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8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Χρονοδιάγραμμα υλοποίησης ενεργε</a:t>
            </a:r>
            <a:r>
              <a:rPr lang="el-GR" sz="28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ιώ</a:t>
            </a:r>
            <a:r>
              <a:rPr lang="el-GR" sz="28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ν</a:t>
            </a:r>
          </a:p>
        </p:txBody>
      </p:sp>
    </p:spTree>
    <p:extLst>
      <p:ext uri="{BB962C8B-B14F-4D97-AF65-F5344CB8AC3E}">
        <p14:creationId xmlns:p14="http://schemas.microsoft.com/office/powerpoint/2010/main" xmlns="" val="96499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8"/>
          <p:cNvGraphicFramePr>
            <a:graphicFrameLocks noGrp="1"/>
          </p:cNvGraphicFramePr>
          <p:nvPr/>
        </p:nvGraphicFramePr>
        <p:xfrm>
          <a:off x="0" y="1071546"/>
          <a:ext cx="9907588" cy="5629343"/>
        </p:xfrm>
        <a:graphic>
          <a:graphicData uri="http://schemas.openxmlformats.org/drawingml/2006/table">
            <a:tbl>
              <a:tblPr/>
              <a:tblGrid>
                <a:gridCol w="4739480"/>
                <a:gridCol w="2326902"/>
                <a:gridCol w="1496314"/>
                <a:gridCol w="1344892"/>
              </a:tblGrid>
              <a:tr h="647596">
                <a:tc>
                  <a:txBody>
                    <a:bodyPr/>
                    <a:lstStyle/>
                    <a:p>
                      <a:pPr marL="0" marR="0" lvl="0" indent="0" algn="just" defTabSz="449263" rtl="0" eaLnBrk="1" fontAlgn="base" latinLnBrk="0" hangingPunct="1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Πακέτο εργασιών </a:t>
                      </a:r>
                    </a:p>
                  </a:txBody>
                  <a:tcPr marL="7561" marR="7561" marT="217314" marB="7562" anchor="ctr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A6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Μέθοδος δημοπράτησης </a:t>
                      </a:r>
                    </a:p>
                  </a:txBody>
                  <a:tcPr marL="7561" marR="7561" marT="217314" marB="7562" anchor="ctr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Καθεστώς δημοπράτησης  &amp; ημερομηνίες </a:t>
                      </a:r>
                    </a:p>
                  </a:txBody>
                  <a:tcPr marL="7561" marR="7561" marT="217314" marB="7562" anchor="ctr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Νομοθετικό πλαίσιο</a:t>
                      </a:r>
                    </a:p>
                  </a:txBody>
                  <a:tcPr marL="7561" marR="7561" marT="217314" marB="7562" anchor="ctr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DFFB"/>
                    </a:solidFill>
                  </a:tcPr>
                </a:tc>
              </a:tr>
              <a:tr h="4630841">
                <a:tc>
                  <a:txBody>
                    <a:bodyPr/>
                    <a:lstStyle/>
                    <a:p>
                      <a:pPr marL="88900" marR="0" lvl="0" indent="0" algn="just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0" algn="r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Σήραγγες και Σταθμοί, Π/Υ 1.450.000.000€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 </a:t>
                      </a:r>
                    </a:p>
                    <a:p>
                      <a:pPr marL="88900" marR="0" lvl="0" indent="0" algn="just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0" algn="r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Έργα Πολιτικού Μηχανικού (Δομικά Έργα), συνήθη γενικά έργα Η/Μ και ειδικά  έργα Η/Μ (συστήματα ΜΕΤΡΟ), κλπ.</a:t>
                      </a:r>
                    </a:p>
                    <a:p>
                      <a:pPr marL="88900" marR="0" lvl="0" indent="0" algn="just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/>
                      </a:r>
                      <a:b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</a:br>
                      <a:r>
                        <a:rPr kumimoji="0" lang="el-G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Κύριες υπόγειες κατασκευαστικές εργασίες,  υπόγειοι  ή </a:t>
                      </a: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C/C </a:t>
                      </a:r>
                      <a:r>
                        <a:rPr kumimoji="0" lang="el-G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σταθμοί, μηχανολογικά και ηλεκτρικά συστήματα σταθμών και σηράγγων, </a:t>
                      </a:r>
                      <a:r>
                        <a:rPr kumimoji="0" lang="el-GR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συντηρησιμότητα</a:t>
                      </a:r>
                      <a:r>
                        <a:rPr kumimoji="0" lang="el-G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 έργων και ευκαιρίες εμπορικής εκμετάλλευσης σταθμών.</a:t>
                      </a:r>
                    </a:p>
                    <a:p>
                      <a:pPr marL="88900" marR="0" lvl="0" indent="0" algn="just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0" algn="r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Νέο Κέντρο Ελέγχου Λειτουργίας (ΚΕΛ), νέο κτήριο επισκευών στο Αμαξοστάσιο Σεπολίων.</a:t>
                      </a:r>
                    </a:p>
                    <a:p>
                      <a:pPr marL="88900" marR="0" lvl="0" indent="0" algn="just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0" algn="r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Σήραγγες διπλής τροχιάς ΤΒΜ, σήραγγες με συμβατικά μηχανικά μέσα τριπλής και διπλής τροχιάς διακλαδώσεων &amp; συνδετήρια Γραμμής 3 μονής τροχιάς.</a:t>
                      </a:r>
                    </a:p>
                    <a:p>
                      <a:pPr marL="88900" marR="0" lvl="0" indent="0" algn="just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0" algn="r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/>
                      </a:r>
                      <a:b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</a:br>
                      <a:r>
                        <a:rPr kumimoji="0" lang="el-G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Σιδηροδρομικά συστήματα (συμπεριλαμβανομένης και της σηματοδότησης, των συστημάτων ισχύος &amp; έλξης των συρμών και των λοιπών συστημάτων λειτουργίας) της εγκατάστασης τους και της θέσης σε λειτουργία.</a:t>
                      </a:r>
                    </a:p>
                    <a:p>
                      <a:pPr marL="88900" marR="0" lvl="0" indent="0" algn="just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0" algn="r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endParaRPr kumimoji="0" lang="el-G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88900" marR="0" lvl="0" indent="0" algn="just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4572000" algn="r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Σημείωση</a:t>
                      </a: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: </a:t>
                      </a:r>
                      <a:r>
                        <a:rPr kumimoji="0" lang="el-G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η ΑΤΤΙΚΟ ΜΕΤΡΟ διατηρεί το δικαίωμα για την δημοπράτηση χωριστά των απαιτούμενων μετακινήσεων δικτύων ΟΚΩ, αρχαιολογικών ερευνών και εργασιών</a:t>
                      </a: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 </a:t>
                      </a:r>
                      <a:r>
                        <a:rPr kumimoji="0" lang="el-G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καθώς και κάθε άλλης εργασίας ή έρευνας που αποσκοπεί στην ωριμότητα του κυρίως έργου</a:t>
                      </a:r>
                      <a:endParaRPr kumimoji="0" lang="el-G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7561" marR="7561" marT="233085" marB="7562" anchor="ctr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A6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11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Κλειστή διαδικασία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δημοπράτησης με προεπιλογή</a:t>
                      </a:r>
                    </a:p>
                  </a:txBody>
                  <a:tcPr marL="7561" marR="7561" marT="172420" marB="7562" anchor="ctr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2D2DB9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Πρόσκληση για εκδήλωση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2D2DB9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 ενδιαφέροντος</a:t>
                      </a:r>
                      <a:r>
                        <a:rPr kumimoji="0" lang="en-US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2D2DB9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2D2DB9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Στάδιο Α</a:t>
                      </a:r>
                      <a:endParaRPr kumimoji="0" lang="en-US" sz="9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2D2DB9"/>
                        </a:solidFill>
                        <a:effectLst/>
                        <a:latin typeface="Arial" charset="0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n-US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2D2DB9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 </a:t>
                      </a: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2D2DB9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Απρίλιος 2017</a:t>
                      </a:r>
                      <a:endParaRPr kumimoji="0" lang="en-US" sz="9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2D2DB9"/>
                        </a:solidFill>
                        <a:effectLst/>
                        <a:latin typeface="Arial" charset="0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endParaRPr kumimoji="0" lang="en-US" sz="9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Επιλογή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Σεπτέμβριος</a:t>
                      </a:r>
                      <a:r>
                        <a:rPr kumimoji="0" lang="en-US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2017</a:t>
                      </a:r>
                      <a:endParaRPr kumimoji="0" lang="en-US" sz="9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2D2DB9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Πρόσκληση για υποβολή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2D2DB9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 Τεχνικής &amp; Οικονομικής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2D2DB9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 Προσφοράς</a:t>
                      </a:r>
                      <a:endParaRPr kumimoji="0" lang="en-US" sz="9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2D2DB9"/>
                        </a:solidFill>
                        <a:effectLst/>
                        <a:latin typeface="Arial" charset="0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2D2DB9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Στάδιο</a:t>
                      </a:r>
                      <a:r>
                        <a:rPr kumimoji="0" lang="en-US" sz="9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2D2DB9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 B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2D2DB9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Νοέμβριος 2</a:t>
                      </a:r>
                      <a:r>
                        <a:rPr kumimoji="0" lang="en-US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2D2DB9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017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endParaRPr kumimoji="0" lang="en-US" sz="9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Υποβολή προσφορών</a:t>
                      </a:r>
                      <a:r>
                        <a:rPr kumimoji="0" lang="en-US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Πέρας προθεσμίας</a:t>
                      </a:r>
                      <a:endParaRPr kumimoji="0" lang="en-US" sz="9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Φεβρουάριος</a:t>
                      </a:r>
                      <a:r>
                        <a:rPr kumimoji="0" lang="en-US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 </a:t>
                      </a: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2018</a:t>
                      </a:r>
                      <a:endParaRPr kumimoji="0" lang="en-US" sz="9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endParaRPr kumimoji="0" lang="en-US" sz="9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Εκτιμώμενος  χρόνος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επιλογής Αναδόχου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52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Ιούνιος 2018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endParaRPr kumimoji="0" lang="el-GR" sz="9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Ανάθεση σύμβασης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Δεκέμβριος 2018</a:t>
                      </a:r>
                    </a:p>
                  </a:txBody>
                  <a:tcPr marL="7561" marR="7561" marT="142249" marB="7562" anchor="ctr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Ν. 4412/2016, &amp;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Οδηγία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66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2014/25/ΕΕ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endParaRPr kumimoji="0" lang="el-G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7561" marR="7561" marT="142249" marB="7562" anchor="ctr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1DFFB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39887" cy="901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13634" y="241484"/>
            <a:ext cx="3722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rgbClr val="FFC000"/>
                </a:solidFill>
              </a:rPr>
              <a:t>ΔΗΜΟΠΡΑΤΗΣΗ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43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5075" y="17463"/>
            <a:ext cx="461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639888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312592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7150" y="57150"/>
            <a:ext cx="9793288" cy="6748463"/>
            <a:chOff x="81" y="0"/>
            <a:chExt cx="5928" cy="4180"/>
          </a:xfrm>
        </p:grpSpPr>
        <p:sp>
          <p:nvSpPr>
            <p:cNvPr id="4" name="TextBox 3"/>
            <p:cNvSpPr txBox="1"/>
            <p:nvPr/>
          </p:nvSpPr>
          <p:spPr>
            <a:xfrm>
              <a:off x="81" y="1115"/>
              <a:ext cx="1543" cy="16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l-GR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+mj-lt"/>
                </a:rPr>
                <a:t>Δεδομένα από την γεωτεχνική έρευνα για τη Γραμμή 4</a:t>
              </a:r>
              <a:endParaRPr 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endParaRPr>
            </a:p>
            <a:p>
              <a:pPr algn="ctr">
                <a:defRPr/>
              </a:pPr>
              <a:endParaRPr 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endParaRPr>
            </a:p>
            <a:p>
              <a:pPr algn="ctr">
                <a:defRPr/>
              </a:pPr>
              <a:r>
                <a:rPr lang="el-GR" sz="1600" b="1" u="sng" dirty="0" smtClean="0">
                  <a:solidFill>
                    <a:srgbClr val="FFC000"/>
                  </a:solidFill>
                  <a:latin typeface="+mj-lt"/>
                </a:rPr>
                <a:t>Γεωλογικοί σχηματισμοί</a:t>
              </a:r>
            </a:p>
            <a:p>
              <a:pPr algn="ctr">
                <a:defRPr/>
              </a:pPr>
              <a:endParaRPr lang="el-GR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endParaRPr>
            </a:p>
            <a:p>
              <a:pPr algn="ctr">
                <a:defRPr/>
              </a:pPr>
              <a:r>
                <a:rPr lang="el-GR" sz="16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+mj-lt"/>
                </a:rPr>
                <a:t>Αθηναϊκός </a:t>
              </a:r>
              <a:r>
                <a:rPr lang="el-GR" sz="16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+mj-lt"/>
                </a:rPr>
                <a:t>σχιστόλιθος</a:t>
              </a:r>
              <a:endParaRPr lang="en-US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endParaRPr>
            </a:p>
            <a:p>
              <a:pPr algn="ctr">
                <a:defRPr/>
              </a:pPr>
              <a:endPara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endParaRPr>
            </a:p>
            <a:p>
              <a:pPr algn="ctr">
                <a:defRPr/>
              </a:pPr>
              <a:r>
                <a:rPr lang="el-GR" sz="16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+mj-lt"/>
                </a:rPr>
                <a:t>Εναλλαγές </a:t>
              </a:r>
              <a:r>
                <a:rPr lang="el-GR" sz="16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+mj-lt"/>
                </a:rPr>
                <a:t>μεταϊλυολίθου</a:t>
              </a:r>
              <a:r>
                <a:rPr lang="el-GR" sz="16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+mj-lt"/>
                </a:rPr>
                <a:t> και </a:t>
              </a:r>
              <a:r>
                <a:rPr lang="el-GR" sz="16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+mj-lt"/>
                </a:rPr>
                <a:t>μεταψαμμίτη</a:t>
              </a:r>
              <a:endParaRPr lang="en-US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pic>
          <p:nvPicPr>
            <p:cNvPr id="2867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" y="0"/>
              <a:ext cx="2648" cy="4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678" name="Oval 3"/>
            <p:cNvSpPr>
              <a:spLocks noChangeArrowheads="1"/>
            </p:cNvSpPr>
            <p:nvPr/>
          </p:nvSpPr>
          <p:spPr bwMode="auto">
            <a:xfrm>
              <a:off x="1814" y="971"/>
              <a:ext cx="2449" cy="2404"/>
            </a:xfrm>
            <a:prstGeom prst="ellipse">
              <a:avLst/>
            </a:prstGeom>
            <a:noFill/>
            <a:ln w="444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79" name="TextBox 4"/>
            <p:cNvSpPr txBox="1">
              <a:spLocks noChangeArrowheads="1"/>
            </p:cNvSpPr>
            <p:nvPr/>
          </p:nvSpPr>
          <p:spPr bwMode="auto">
            <a:xfrm>
              <a:off x="4784" y="826"/>
              <a:ext cx="1225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l-GR" sz="1200" b="1" dirty="0"/>
                <a:t>Ενδεικτική θέση σήραγγας </a:t>
              </a:r>
              <a:r>
                <a:rPr lang="el-GR" sz="1200" b="1" dirty="0" smtClean="0"/>
                <a:t>ΤΒΜ σε περιοχή της Γραμμής 4</a:t>
              </a:r>
              <a:endParaRPr lang="en-US" sz="1200" b="1" dirty="0"/>
            </a:p>
          </p:txBody>
        </p:sp>
        <p:cxnSp>
          <p:nvCxnSpPr>
            <p:cNvPr id="28680" name="Straight Arrow Connector 6"/>
            <p:cNvCxnSpPr>
              <a:cxnSpLocks noChangeShapeType="1"/>
            </p:cNvCxnSpPr>
            <p:nvPr/>
          </p:nvCxnSpPr>
          <p:spPr bwMode="auto">
            <a:xfrm rot="10800000" flipV="1">
              <a:off x="4073" y="982"/>
              <a:ext cx="831" cy="493"/>
            </a:xfrm>
            <a:prstGeom prst="straightConnector1">
              <a:avLst/>
            </a:prstGeom>
            <a:ln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867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5" y="-42863"/>
            <a:ext cx="1639888" cy="90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73390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9" name="Group 11"/>
          <p:cNvGrpSpPr>
            <a:grpSpLocks/>
          </p:cNvGrpSpPr>
          <p:nvPr/>
        </p:nvGrpSpPr>
        <p:grpSpPr bwMode="auto">
          <a:xfrm>
            <a:off x="2360613" y="1125538"/>
            <a:ext cx="6335712" cy="5381625"/>
            <a:chOff x="1488" y="465"/>
            <a:chExt cx="3991" cy="3390"/>
          </a:xfrm>
        </p:grpSpPr>
        <p:pic>
          <p:nvPicPr>
            <p:cNvPr id="2970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465"/>
              <a:ext cx="2022" cy="3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702" name="TextBox 1"/>
            <p:cNvSpPr txBox="1">
              <a:spLocks noChangeArrowheads="1"/>
            </p:cNvSpPr>
            <p:nvPr/>
          </p:nvSpPr>
          <p:spPr bwMode="auto">
            <a:xfrm>
              <a:off x="4481" y="572"/>
              <a:ext cx="998" cy="40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l-GR" sz="1200" dirty="0">
                  <a:solidFill>
                    <a:schemeClr val="tx1"/>
                  </a:solidFill>
                </a:rPr>
                <a:t>Ανώτατη στάθμη </a:t>
              </a:r>
              <a:r>
                <a:rPr lang="el-GR" sz="1200" dirty="0" err="1">
                  <a:solidFill>
                    <a:schemeClr val="tx1"/>
                  </a:solidFill>
                </a:rPr>
                <a:t>μετρηθείσα</a:t>
              </a:r>
              <a:r>
                <a:rPr lang="el-GR" sz="1200" dirty="0">
                  <a:solidFill>
                    <a:schemeClr val="tx1"/>
                  </a:solidFill>
                </a:rPr>
                <a:t> υπογείων νερών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9703" name="Straight Arrow Connector 4"/>
            <p:cNvCxnSpPr>
              <a:cxnSpLocks noChangeShapeType="1"/>
              <a:stCxn id="29702" idx="1"/>
            </p:cNvCxnSpPr>
            <p:nvPr/>
          </p:nvCxnSpPr>
          <p:spPr bwMode="auto">
            <a:xfrm flipH="1">
              <a:off x="3956" y="776"/>
              <a:ext cx="525" cy="69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704" name="TextBox 7"/>
            <p:cNvSpPr txBox="1">
              <a:spLocks noChangeArrowheads="1"/>
            </p:cNvSpPr>
            <p:nvPr/>
          </p:nvSpPr>
          <p:spPr bwMode="auto">
            <a:xfrm>
              <a:off x="4472" y="2155"/>
              <a:ext cx="998" cy="29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l-GR" sz="1200" dirty="0">
                  <a:solidFill>
                    <a:schemeClr val="tx1"/>
                  </a:solidFill>
                </a:rPr>
                <a:t>Υψόμετρο γραμμών (ερυθρά)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9705" name="Straight Arrow Connector 8"/>
            <p:cNvCxnSpPr>
              <a:cxnSpLocks noChangeShapeType="1"/>
              <a:stCxn id="29704" idx="1"/>
            </p:cNvCxnSpPr>
            <p:nvPr/>
          </p:nvCxnSpPr>
          <p:spPr bwMode="auto">
            <a:xfrm flipH="1">
              <a:off x="4131" y="2301"/>
              <a:ext cx="341" cy="131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Parallelogram 9"/>
            <p:cNvSpPr/>
            <p:nvPr/>
          </p:nvSpPr>
          <p:spPr bwMode="auto">
            <a:xfrm>
              <a:off x="1488" y="2316"/>
              <a:ext cx="1179" cy="817"/>
            </a:xfrm>
            <a:prstGeom prst="parallelogram">
              <a:avLst/>
            </a:prstGeom>
            <a:solidFill>
              <a:srgbClr val="CC99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780000"/>
              </a:camera>
              <a:lightRig rig="threePt" dir="t"/>
            </a:scene3d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l-GR" sz="1600" dirty="0">
                  <a:solidFill>
                    <a:schemeClr val="tx1"/>
                  </a:solidFill>
                  <a:ea typeface="Microsoft YaHei" pitchFamily="32" charset="-122"/>
                </a:rPr>
                <a:t>Μηχάνημα διάνοιξης σηράγγων ΤΒΜ</a:t>
              </a:r>
              <a:endParaRPr lang="en-US" sz="1600" dirty="0">
                <a:solidFill>
                  <a:schemeClr val="tx1"/>
                </a:solidFill>
                <a:ea typeface="Microsoft YaHei" pitchFamily="32" charset="-122"/>
              </a:endParaRPr>
            </a:p>
          </p:txBody>
        </p:sp>
      </p:grp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928813" y="-23813"/>
            <a:ext cx="6481762" cy="77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765E2F"/>
                    </a:gs>
                    <a:gs pos="50000">
                      <a:srgbClr val="FFCC66"/>
                    </a:gs>
                    <a:gs pos="100000">
                      <a:srgbClr val="765E2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  <a:defRPr/>
            </a:pPr>
            <a:r>
              <a:rPr lang="el-GR" sz="28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Απόσπασμα από γεωτεχνική </a:t>
            </a:r>
            <a:r>
              <a:rPr lang="el-GR" sz="2800" b="1" dirty="0" err="1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μηκοτομή</a:t>
            </a:r>
            <a:endParaRPr lang="el-GR" sz="2800" b="1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  <p:pic>
        <p:nvPicPr>
          <p:cNvPr id="2970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639888" cy="90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7026594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20" y="4763"/>
            <a:ext cx="1639887" cy="901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4413" y="1511300"/>
            <a:ext cx="4679950" cy="3527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2138363" y="233363"/>
            <a:ext cx="7437437" cy="774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 anchorCtr="1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M</a:t>
            </a:r>
            <a:r>
              <a:rPr lang="el-GR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ηχάνημα</a:t>
            </a:r>
            <a:r>
              <a:rPr lang="el-GR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διάνοιξης σηράγγων ΤΒΜ</a:t>
            </a:r>
            <a:endParaRPr lang="el-GR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2588" y="1528763"/>
            <a:ext cx="4010025" cy="3509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576263" y="5276850"/>
            <a:ext cx="8999537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 anchorCtr="1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1500" b="1">
                <a:solidFill>
                  <a:srgbClr val="0000FF"/>
                </a:solidFill>
              </a:rPr>
              <a:t>Κύρια μέρη ΤΒΜ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l-GR" sz="1500" b="1">
              <a:solidFill>
                <a:srgbClr val="0000FF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1300" b="1" i="1">
                <a:solidFill>
                  <a:schemeClr val="tx1"/>
                </a:solidFill>
              </a:rPr>
              <a:t>1: μέτωπο,  2: κεφαλή κοπής, 3: θάλαμος εργασίας, 4: διάφραγμα μεταφοράς δυνάμεων στο έδαφος εντός του θαλάμου εργασίας, 5: κύλινδροι ώθησης ΤΒΜ, 6: κοχλίας απόληψης προιόντων εκσκαφής, 7: ανυψωτήρας, 8: προκατασκευασμένα στοιχεία επένδυσης σήραγγας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  <p:bldP spid="399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ATA AM &amp; BOUSSOULAS\BOUSSOULAS\NBOUSSOULAS data\PIRAEUS\PUBLIC RELATIONS\ΕΠΕΚΤΑΣΗ ΠΡΟΣ ΠΕΙΡΑΙΑ_ΦΩΤΟ_4ο ΤΡΙΜ 2015\ΔΗΜΟΤΙΚΟ ΘΕΑΤΡΟ\IMG_36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5" y="23813"/>
            <a:ext cx="9898063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86150" y="25400"/>
            <a:ext cx="6410325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ΕΠΕΚΤΑΣΗ ΓΡΑΜΜΗΣ 3 ΠΡΟΣ ΠΕΙΡΑΙΑ</a:t>
            </a:r>
          </a:p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ΣΤΑΘΜΟΣ ΔΗΜΟΤΙΚΟ ΘΕΑΤΡΟ - 2016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2700"/>
            <a:ext cx="1639888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890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USER_\NBOUS\ATHENS METRO\LINE 4\ΠΑΡΟΥΣΙΑΣΕΙΣ\APRIL 2017\PUBLIC RELATIONS\natm-korydallos\natm\IMG_43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993775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24075" y="188913"/>
            <a:ext cx="5795963" cy="66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76475E"/>
                    </a:gs>
                    <a:gs pos="50000">
                      <a:srgbClr val="FF99CC"/>
                    </a:gs>
                    <a:gs pos="100000">
                      <a:srgbClr val="76475E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  <a:defRPr/>
            </a:pPr>
            <a:r>
              <a:rPr lang="el-GR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ΜΕΤΡΟ ΑΘΗΝΑΣ – ΓΡΑΜΜΗ 3</a:t>
            </a:r>
          </a:p>
        </p:txBody>
      </p:sp>
      <p:pic>
        <p:nvPicPr>
          <p:cNvPr id="2765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448" y="0"/>
            <a:ext cx="1639888" cy="90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8440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344488" y="1155700"/>
            <a:ext cx="9217025" cy="581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80975" indent="-180975" eaLnBrk="0" hangingPunct="0"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el-GR" sz="2000" b="1" i="1" dirty="0">
                <a:solidFill>
                  <a:srgbClr val="99FF33"/>
                </a:solidFill>
              </a:rPr>
              <a:t>Α. Επιτάχυνση διαδικασιών απαλλοτριώσεων</a:t>
            </a:r>
          </a:p>
          <a:p>
            <a:pPr algn="just" eaLnBrk="1" hangingPunct="1">
              <a:buClrTx/>
            </a:pPr>
            <a:r>
              <a:rPr lang="en-US" sz="16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</a:t>
            </a:r>
            <a:r>
              <a:rPr lang="el-GR" sz="16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Ταχύτατη διεκπεραίωση δικαστηρίων απαλλοτριώσεων</a:t>
            </a:r>
            <a:r>
              <a:rPr lang="en-US" sz="16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  <a:endParaRPr lang="el-GR" sz="16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just" eaLnBrk="1" hangingPunct="1">
              <a:buClrTx/>
              <a:buFontTx/>
              <a:buNone/>
            </a:pPr>
            <a:endParaRPr lang="el-GR" sz="1600" b="1" i="1" dirty="0">
              <a:solidFill>
                <a:schemeClr val="tx1"/>
              </a:solidFill>
            </a:endParaRPr>
          </a:p>
          <a:p>
            <a:pPr algn="just" eaLnBrk="1" hangingPunct="1">
              <a:buClrTx/>
              <a:buFontTx/>
              <a:buNone/>
            </a:pPr>
            <a:r>
              <a:rPr lang="el-GR" sz="2000" b="1" i="1" dirty="0">
                <a:solidFill>
                  <a:srgbClr val="99FF33"/>
                </a:solidFill>
              </a:rPr>
              <a:t>Β</a:t>
            </a:r>
            <a:r>
              <a:rPr lang="en-US" sz="2000" b="1" i="1" dirty="0">
                <a:solidFill>
                  <a:srgbClr val="99FF33"/>
                </a:solidFill>
              </a:rPr>
              <a:t>. </a:t>
            </a:r>
            <a:r>
              <a:rPr lang="el-GR" sz="2000" b="1" i="1" dirty="0" smtClean="0">
                <a:solidFill>
                  <a:srgbClr val="99FF33"/>
                </a:solidFill>
              </a:rPr>
              <a:t>Εκτέλεση </a:t>
            </a:r>
            <a:r>
              <a:rPr lang="el-GR" sz="2000" b="1" i="1" dirty="0">
                <a:solidFill>
                  <a:srgbClr val="99FF33"/>
                </a:solidFill>
              </a:rPr>
              <a:t>πρόδρομων </a:t>
            </a:r>
            <a:r>
              <a:rPr lang="el-GR" sz="2000" b="1" i="1" dirty="0" smtClean="0">
                <a:solidFill>
                  <a:srgbClr val="99FF33"/>
                </a:solidFill>
              </a:rPr>
              <a:t>εργασιών</a:t>
            </a:r>
            <a:endParaRPr lang="en-US" sz="2000" b="1" i="1" dirty="0">
              <a:solidFill>
                <a:srgbClr val="99FF33"/>
              </a:solidFill>
            </a:endParaRPr>
          </a:p>
          <a:p>
            <a:pPr algn="just" eaLnBrk="1" hangingPunct="1">
              <a:lnSpc>
                <a:spcPct val="76000"/>
              </a:lnSpc>
              <a:spcAft>
                <a:spcPts val="1000"/>
              </a:spcAft>
              <a:buClrTx/>
            </a:pPr>
            <a:r>
              <a:rPr lang="en-US" sz="1600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(</a:t>
            </a:r>
            <a:r>
              <a:rPr lang="el-GR" sz="1600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Ξεχωριστή σύμβαση </a:t>
            </a:r>
            <a:r>
              <a:rPr lang="el-GR" sz="16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για την εκτέλεση παρακάμψεων δικτύων ΟΚΩ, αρχαιολογικών εργασιών, κλπ για τη προετοιμασία των εργοταξιακών χώρων</a:t>
            </a:r>
            <a:r>
              <a:rPr lang="en-US" sz="16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</a:p>
          <a:p>
            <a:pPr algn="just" eaLnBrk="1" hangingPunct="1">
              <a:lnSpc>
                <a:spcPct val="90000"/>
              </a:lnSpc>
              <a:buClrTx/>
              <a:buFontTx/>
              <a:buNone/>
            </a:pPr>
            <a:endParaRPr lang="en-US" sz="1600" b="1" i="1" dirty="0">
              <a:solidFill>
                <a:srgbClr val="FF0000"/>
              </a:solidFill>
            </a:endParaRPr>
          </a:p>
          <a:p>
            <a:pPr algn="just" eaLnBrk="1" hangingPunct="1">
              <a:buClrTx/>
              <a:buFontTx/>
              <a:buNone/>
            </a:pPr>
            <a:r>
              <a:rPr lang="el-GR" sz="2000" b="1" i="1" dirty="0">
                <a:solidFill>
                  <a:srgbClr val="99FF33"/>
                </a:solidFill>
              </a:rPr>
              <a:t>Γ</a:t>
            </a:r>
            <a:r>
              <a:rPr lang="en-US" sz="2000" b="1" i="1" dirty="0">
                <a:solidFill>
                  <a:srgbClr val="99FF33"/>
                </a:solidFill>
              </a:rPr>
              <a:t>. </a:t>
            </a:r>
            <a:r>
              <a:rPr lang="el-GR" sz="2000" b="1" i="1" dirty="0">
                <a:solidFill>
                  <a:srgbClr val="99FF33"/>
                </a:solidFill>
              </a:rPr>
              <a:t>Επιτάχυνση αρχαιολογικών εργασιών</a:t>
            </a:r>
            <a:endParaRPr lang="en-US" sz="2000" b="1" i="1" dirty="0">
              <a:solidFill>
                <a:srgbClr val="99FF33"/>
              </a:solidFill>
            </a:endParaRPr>
          </a:p>
          <a:p>
            <a:pPr algn="just" eaLnBrk="1" hangingPunct="1">
              <a:lnSpc>
                <a:spcPct val="76000"/>
              </a:lnSpc>
              <a:spcAft>
                <a:spcPts val="1000"/>
              </a:spcAft>
              <a:buClrTx/>
            </a:pPr>
            <a:r>
              <a:rPr lang="en-US" sz="16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</a:t>
            </a:r>
            <a:r>
              <a:rPr lang="el-GR" sz="16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Σύναψη μνημονίου </a:t>
            </a:r>
            <a:r>
              <a:rPr lang="el-GR" sz="16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συναντίληψης</a:t>
            </a:r>
            <a:r>
              <a:rPr lang="el-GR" sz="16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με το Υπουργείο Πολιτισμού σε αρχαιολογικά θέματα</a:t>
            </a:r>
            <a:r>
              <a:rPr lang="en-US" sz="16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</a:p>
          <a:p>
            <a:pPr algn="just" eaLnBrk="1" hangingPunct="1">
              <a:buClrTx/>
            </a:pPr>
            <a:endParaRPr lang="el-GR" sz="1600" b="1" i="1" dirty="0">
              <a:solidFill>
                <a:schemeClr val="tx1"/>
              </a:solidFill>
            </a:endParaRPr>
          </a:p>
          <a:p>
            <a:pPr algn="just" eaLnBrk="1" hangingPunct="1">
              <a:buClrTx/>
              <a:buFontTx/>
              <a:buNone/>
            </a:pPr>
            <a:r>
              <a:rPr lang="el-GR" sz="2000" b="1" i="1" dirty="0">
                <a:solidFill>
                  <a:srgbClr val="99FF33"/>
                </a:solidFill>
              </a:rPr>
              <a:t>Δ.  Στρατηγική διάνοιξης σηράγγων με ΤΒΜ</a:t>
            </a:r>
            <a:r>
              <a:rPr lang="en-US" sz="2000" b="1" i="1" dirty="0">
                <a:solidFill>
                  <a:srgbClr val="99FF33"/>
                </a:solidFill>
              </a:rPr>
              <a:t> </a:t>
            </a:r>
          </a:p>
          <a:p>
            <a:pPr algn="just" eaLnBrk="1" hangingPunct="1">
              <a:buClr>
                <a:schemeClr val="bg1">
                  <a:lumMod val="95000"/>
                </a:schemeClr>
              </a:buClr>
              <a:buFont typeface="Wingdings" pitchFamily="2" charset="2"/>
              <a:buChar char="§"/>
            </a:pPr>
            <a:r>
              <a:rPr lang="el-GR" sz="1600" b="1" i="1" u="sng" dirty="0">
                <a:solidFill>
                  <a:srgbClr val="FFC000"/>
                </a:solidFill>
              </a:rPr>
              <a:t>Ελάχιστος αριθμός μηχανημάτων ΤΒΜ</a:t>
            </a:r>
            <a:r>
              <a:rPr lang="en-US" sz="1600" b="1" i="1" u="sng" dirty="0">
                <a:solidFill>
                  <a:srgbClr val="FFC000"/>
                </a:solidFill>
              </a:rPr>
              <a:t>: 2</a:t>
            </a:r>
            <a:r>
              <a:rPr lang="en-US" sz="16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;  </a:t>
            </a:r>
            <a:r>
              <a:rPr lang="el-GR" sz="16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Ολοκαίνουργια, μη χρησιμοποιημένα και κατάλληλα σχεδιασμένα και κατασκευασμένα - για τις αναμενόμενες γεωλογικές και γεωτεχνικές συνθήκες στη Αθήνα - μηχανήματα σηράγγων ΤΒΜ</a:t>
            </a:r>
            <a:endParaRPr lang="en-US" sz="16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just" eaLnBrk="1" hangingPunct="1">
              <a:buClr>
                <a:schemeClr val="bg1">
                  <a:lumMod val="95000"/>
                </a:schemeClr>
              </a:buClr>
              <a:buFont typeface="Wingdings" pitchFamily="2" charset="2"/>
              <a:buChar char="§"/>
            </a:pPr>
            <a:endParaRPr lang="en-US" sz="1600" i="1" dirty="0">
              <a:solidFill>
                <a:srgbClr val="002060"/>
              </a:solidFill>
            </a:endParaRPr>
          </a:p>
          <a:p>
            <a:pPr algn="just" eaLnBrk="1" hangingPunct="1">
              <a:buClr>
                <a:schemeClr val="bg1">
                  <a:lumMod val="95000"/>
                </a:schemeClr>
              </a:buClr>
              <a:buFont typeface="Wingdings" pitchFamily="2" charset="2"/>
              <a:buChar char="§"/>
            </a:pPr>
            <a:r>
              <a:rPr lang="el-GR" sz="1600" b="1" i="1" dirty="0" smtClean="0">
                <a:solidFill>
                  <a:srgbClr val="FFC000"/>
                </a:solidFill>
              </a:rPr>
              <a:t>Πολλαπλές </a:t>
            </a:r>
            <a:r>
              <a:rPr lang="en-US" sz="1600" b="1" i="1" dirty="0" smtClean="0">
                <a:solidFill>
                  <a:srgbClr val="FFC000"/>
                </a:solidFill>
              </a:rPr>
              <a:t>“</a:t>
            </a:r>
            <a:r>
              <a:rPr lang="el-GR" sz="1600" b="1" i="1" dirty="0" smtClean="0">
                <a:solidFill>
                  <a:srgbClr val="FFC000"/>
                </a:solidFill>
              </a:rPr>
              <a:t>περιβαλλοντικά </a:t>
            </a:r>
            <a:r>
              <a:rPr lang="el-GR" sz="1600" b="1" i="1" dirty="0" err="1" smtClean="0">
                <a:solidFill>
                  <a:srgbClr val="FFC000"/>
                </a:solidFill>
              </a:rPr>
              <a:t>αδειοδοτημένες</a:t>
            </a:r>
            <a:r>
              <a:rPr lang="en-US" sz="1600" b="1" i="1" dirty="0" smtClean="0">
                <a:solidFill>
                  <a:srgbClr val="FFC000"/>
                </a:solidFill>
              </a:rPr>
              <a:t>”</a:t>
            </a:r>
            <a:r>
              <a:rPr lang="el-GR" sz="1600" b="1" i="1" dirty="0" smtClean="0">
                <a:solidFill>
                  <a:srgbClr val="FFC000"/>
                </a:solidFill>
              </a:rPr>
              <a:t> θέσεις </a:t>
            </a:r>
            <a:r>
              <a:rPr lang="el-GR" sz="1600" i="1" dirty="0">
                <a:solidFill>
                  <a:schemeClr val="accent3"/>
                </a:solidFill>
              </a:rPr>
              <a:t>έναρξης,</a:t>
            </a:r>
            <a:r>
              <a:rPr lang="el-GR" sz="16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μετεγκατάστασης και </a:t>
            </a:r>
            <a:r>
              <a:rPr lang="el-GR" sz="16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ανάσυρσης</a:t>
            </a:r>
            <a:r>
              <a:rPr lang="el-GR" sz="16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των μηχανημάτων ΤΒΜ</a:t>
            </a:r>
            <a:endParaRPr lang="en-US" sz="16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just" eaLnBrk="1" hangingPunct="1">
              <a:buClr>
                <a:schemeClr val="bg1">
                  <a:lumMod val="95000"/>
                </a:schemeClr>
              </a:buClr>
              <a:buFont typeface="Wingdings" pitchFamily="2" charset="2"/>
              <a:buChar char="§"/>
            </a:pPr>
            <a:endParaRPr lang="en-US" sz="16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just" eaLnBrk="1" hangingPunct="1">
              <a:buClr>
                <a:schemeClr val="bg1">
                  <a:lumMod val="95000"/>
                </a:schemeClr>
              </a:buClr>
              <a:buFont typeface="Wingdings" pitchFamily="2" charset="2"/>
              <a:buChar char="§"/>
            </a:pPr>
            <a:r>
              <a:rPr lang="el-GR" sz="1600" b="1" i="1" u="sng" dirty="0">
                <a:solidFill>
                  <a:srgbClr val="FFC000"/>
                </a:solidFill>
              </a:rPr>
              <a:t>Στρατηγική </a:t>
            </a:r>
            <a:r>
              <a:rPr lang="en-US" sz="1600" b="1" i="1" u="sng" dirty="0">
                <a:solidFill>
                  <a:srgbClr val="FFC000"/>
                </a:solidFill>
              </a:rPr>
              <a:t>“</a:t>
            </a:r>
            <a:r>
              <a:rPr lang="el-GR" sz="1600" b="1" i="1" u="sng" dirty="0">
                <a:solidFill>
                  <a:srgbClr val="FFC000"/>
                </a:solidFill>
              </a:rPr>
              <a:t>ΠΡΟΤΕΡΑΙΟΤΗΤΑΣ</a:t>
            </a:r>
            <a:r>
              <a:rPr lang="en-US" sz="1600" b="1" i="1" u="sng" dirty="0">
                <a:solidFill>
                  <a:srgbClr val="FFC000"/>
                </a:solidFill>
              </a:rPr>
              <a:t>” </a:t>
            </a:r>
            <a:r>
              <a:rPr lang="el-GR" sz="1600" b="1" i="1" u="sng" dirty="0">
                <a:solidFill>
                  <a:srgbClr val="FFC000"/>
                </a:solidFill>
              </a:rPr>
              <a:t>των </a:t>
            </a:r>
            <a:r>
              <a:rPr lang="el-GR" sz="1600" b="1" i="1" u="sng" dirty="0" smtClean="0">
                <a:solidFill>
                  <a:srgbClr val="FFC000"/>
                </a:solidFill>
              </a:rPr>
              <a:t>ΤΒΜ</a:t>
            </a:r>
            <a:r>
              <a:rPr lang="en-US" sz="1600" b="1" i="1" u="sng" dirty="0" smtClean="0">
                <a:solidFill>
                  <a:srgbClr val="FFC000"/>
                </a:solidFill>
              </a:rPr>
              <a:t>s</a:t>
            </a:r>
            <a:r>
              <a:rPr lang="en-US" sz="1600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el-GR" sz="16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η οποία θα επιτρέπει στην ΑΤΤΙΚΟ ΜΕΤΡΟ να βελτιστοποιήσει την πρόοδο κατασκευής, με προτεραιότητα – όπου απαιτηθεί - στη διάνοιξη των σηράγγων με ΤΒΜ </a:t>
            </a:r>
            <a:r>
              <a:rPr lang="el-GR" sz="1600" b="1" i="1" dirty="0">
                <a:solidFill>
                  <a:srgbClr val="FFC000"/>
                </a:solidFill>
              </a:rPr>
              <a:t>ΠΡΙΝ την κατασκευή των σταθμών</a:t>
            </a:r>
            <a:endParaRPr lang="en-US" sz="1600" b="1" i="1" dirty="0">
              <a:solidFill>
                <a:srgbClr val="FFC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sz="1600" b="1" i="1" dirty="0">
              <a:solidFill>
                <a:schemeClr val="tx1"/>
              </a:solidFill>
            </a:endParaRP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2144713" y="333375"/>
            <a:ext cx="67897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76475E"/>
                    </a:gs>
                    <a:gs pos="50000">
                      <a:srgbClr val="FF99CC"/>
                    </a:gs>
                    <a:gs pos="100000">
                      <a:srgbClr val="76475E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  <a:defRPr/>
            </a:pPr>
            <a:r>
              <a:rPr lang="el-GR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ΣΤΡΑΤΗΓΙΚΗ ΥΛΟΠΟΙΗΣΗΣ</a:t>
            </a:r>
          </a:p>
        </p:txBody>
      </p:sp>
      <p:pic>
        <p:nvPicPr>
          <p:cNvPr id="3994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639887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50067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9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9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1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19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19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198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198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5981700" y="4119563"/>
            <a:ext cx="2900363" cy="460375"/>
          </a:xfrm>
          <a:prstGeom prst="rect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/>
        </p:spPr>
        <p:txBody>
          <a:bodyPr lIns="0" tIns="46800" rIns="0" bIns="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400" b="1">
                <a:solidFill>
                  <a:srgbClr val="0076A3"/>
                </a:solidFill>
              </a:rPr>
              <a:t>Τμήματα Έργου</a:t>
            </a: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1568450" y="3582988"/>
            <a:ext cx="2428875" cy="4572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812800" lvl="1" indent="-803275" algn="ctr">
              <a:buClrTx/>
              <a:buFontTx/>
              <a:buNone/>
              <a:tabLst>
                <a:tab pos="812800" algn="l"/>
                <a:tab pos="1260475" algn="l"/>
                <a:tab pos="1709738" algn="l"/>
                <a:tab pos="2159000" algn="l"/>
                <a:tab pos="2608263" algn="l"/>
                <a:tab pos="3057525" algn="l"/>
                <a:tab pos="3506788" algn="l"/>
                <a:tab pos="3956050" algn="l"/>
                <a:tab pos="4405313" algn="l"/>
                <a:tab pos="4854575" algn="l"/>
                <a:tab pos="5303838" algn="l"/>
                <a:tab pos="5753100" algn="l"/>
                <a:tab pos="6202363" algn="l"/>
                <a:tab pos="6651625" algn="l"/>
                <a:tab pos="7100888" algn="l"/>
                <a:tab pos="7550150" algn="l"/>
                <a:tab pos="7999413" algn="l"/>
                <a:tab pos="8448675" algn="l"/>
                <a:tab pos="8897938" algn="l"/>
                <a:tab pos="9347200" algn="l"/>
                <a:tab pos="9796463" algn="l"/>
              </a:tabLst>
            </a:pPr>
            <a:r>
              <a:rPr lang="el-GR" sz="2400" b="1" i="1">
                <a:solidFill>
                  <a:srgbClr val="990000"/>
                </a:solidFill>
              </a:rPr>
              <a:t>ΤΜΗΜΑ</a:t>
            </a:r>
            <a:r>
              <a:rPr lang="en-US" sz="2400" b="1" i="1">
                <a:solidFill>
                  <a:srgbClr val="990000"/>
                </a:solidFill>
              </a:rPr>
              <a:t> “A”</a:t>
            </a:r>
          </a:p>
        </p:txBody>
      </p:sp>
      <p:cxnSp>
        <p:nvCxnSpPr>
          <p:cNvPr id="15365" name="AutoShape 4"/>
          <p:cNvCxnSpPr>
            <a:cxnSpLocks noChangeShapeType="1"/>
          </p:cNvCxnSpPr>
          <p:nvPr/>
        </p:nvCxnSpPr>
        <p:spPr bwMode="auto">
          <a:xfrm flipV="1">
            <a:off x="3703638" y="3071810"/>
            <a:ext cx="964404" cy="533403"/>
          </a:xfrm>
          <a:prstGeom prst="straightConnector1">
            <a:avLst/>
          </a:prstGeom>
          <a:noFill/>
          <a:ln w="25527" cap="sq">
            <a:solidFill>
              <a:srgbClr val="000000"/>
            </a:solidFill>
            <a:miter lim="800000"/>
            <a:headEnd/>
            <a:tailEnd type="arrow" w="med" len="med"/>
          </a:ln>
          <a:effectLst/>
        </p:spPr>
      </p:cxnSp>
      <p:cxnSp>
        <p:nvCxnSpPr>
          <p:cNvPr id="15366" name="AutoShape 5"/>
          <p:cNvCxnSpPr>
            <a:cxnSpLocks noChangeShapeType="1"/>
          </p:cNvCxnSpPr>
          <p:nvPr/>
        </p:nvCxnSpPr>
        <p:spPr bwMode="auto">
          <a:xfrm>
            <a:off x="3739348" y="4000504"/>
            <a:ext cx="1428760" cy="785818"/>
          </a:xfrm>
          <a:prstGeom prst="straightConnector1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 type="arrow" w="med" len="med"/>
          </a:ln>
          <a:effectLst/>
        </p:spPr>
      </p:cxn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7096934" y="214290"/>
            <a:ext cx="2520950" cy="2349500"/>
          </a:xfrm>
          <a:prstGeom prst="rect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800" b="1" u="sng" dirty="0">
                <a:solidFill>
                  <a:schemeClr val="tx1"/>
                </a:solidFill>
              </a:rPr>
              <a:t>Γραμμή</a:t>
            </a:r>
            <a:r>
              <a:rPr lang="en-US" sz="2800" b="1" u="sng" dirty="0">
                <a:solidFill>
                  <a:schemeClr val="tx1"/>
                </a:solidFill>
              </a:rPr>
              <a:t> 4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l-GR" sz="2400" b="1" dirty="0">
              <a:solidFill>
                <a:schemeClr val="tx1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1400" b="1" i="1" dirty="0">
                <a:solidFill>
                  <a:schemeClr val="tx1"/>
                </a:solidFill>
              </a:rPr>
              <a:t>Μήκος</a:t>
            </a:r>
            <a:r>
              <a:rPr lang="en-US" sz="1400" b="1" i="1" dirty="0">
                <a:solidFill>
                  <a:schemeClr val="tx1"/>
                </a:solidFill>
              </a:rPr>
              <a:t>: </a:t>
            </a:r>
            <a:r>
              <a:rPr lang="el-GR" sz="1400" b="1" i="1" dirty="0">
                <a:solidFill>
                  <a:schemeClr val="tx1"/>
                </a:solidFill>
              </a:rPr>
              <a:t>33,5 </a:t>
            </a:r>
            <a:r>
              <a:rPr lang="el-GR" sz="1400" b="1" i="1" dirty="0" err="1">
                <a:solidFill>
                  <a:schemeClr val="tx1"/>
                </a:solidFill>
              </a:rPr>
              <a:t>χλμ</a:t>
            </a:r>
            <a:r>
              <a:rPr lang="en-US" sz="1400" b="1" i="1" dirty="0">
                <a:solidFill>
                  <a:schemeClr val="tx1"/>
                </a:solidFill>
              </a:rPr>
              <a:t/>
            </a:r>
            <a:br>
              <a:rPr lang="en-US" sz="1400" b="1" i="1" dirty="0">
                <a:solidFill>
                  <a:schemeClr val="tx1"/>
                </a:solidFill>
              </a:rPr>
            </a:br>
            <a:r>
              <a:rPr lang="el-GR" sz="1400" b="1" i="1" dirty="0">
                <a:solidFill>
                  <a:schemeClr val="tx1"/>
                </a:solidFill>
              </a:rPr>
              <a:t>Πλήθος Σταθμών</a:t>
            </a:r>
            <a:r>
              <a:rPr lang="en-US" sz="1400" b="1" i="1" dirty="0">
                <a:solidFill>
                  <a:schemeClr val="tx1"/>
                </a:solidFill>
              </a:rPr>
              <a:t>: </a:t>
            </a:r>
            <a:r>
              <a:rPr lang="el-GR" sz="1400" b="1" i="1" dirty="0">
                <a:solidFill>
                  <a:schemeClr val="tx1"/>
                </a:solidFill>
              </a:rPr>
              <a:t>30</a:t>
            </a:r>
            <a:r>
              <a:rPr lang="en-US" sz="1400" b="1" i="1" dirty="0">
                <a:solidFill>
                  <a:schemeClr val="tx1"/>
                </a:solidFill>
              </a:rPr>
              <a:t> </a:t>
            </a:r>
            <a:br>
              <a:rPr lang="en-US" sz="1400" b="1" i="1" dirty="0">
                <a:solidFill>
                  <a:schemeClr val="tx1"/>
                </a:solidFill>
              </a:rPr>
            </a:br>
            <a:r>
              <a:rPr lang="el-GR" sz="1400" b="1" i="1" dirty="0">
                <a:solidFill>
                  <a:schemeClr val="tx1"/>
                </a:solidFill>
              </a:rPr>
              <a:t>Επέκταση αμαξοστασίου Νέο Κέντρο Ελέγχου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1400" b="1" i="1" dirty="0">
                <a:solidFill>
                  <a:schemeClr val="tx1"/>
                </a:solidFill>
              </a:rPr>
              <a:t>Συνολικός Π/Υ</a:t>
            </a:r>
            <a:r>
              <a:rPr lang="en-US" sz="1400" b="1" i="1" dirty="0">
                <a:solidFill>
                  <a:schemeClr val="tx1"/>
                </a:solidFill>
              </a:rPr>
              <a:t>:</a:t>
            </a:r>
            <a:endParaRPr lang="el-GR" sz="1400" b="1" i="1" dirty="0">
              <a:solidFill>
                <a:schemeClr val="tx1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b="1" dirty="0">
                <a:solidFill>
                  <a:schemeClr val="tx1"/>
                </a:solidFill>
              </a:rPr>
              <a:t>€3,500,000,000.0</a:t>
            </a:r>
            <a:endParaRPr lang="el-GR" sz="1400" b="1" i="1" dirty="0">
              <a:solidFill>
                <a:schemeClr val="tx1"/>
              </a:solidFill>
            </a:endParaRPr>
          </a:p>
        </p:txBody>
      </p:sp>
      <p:pic>
        <p:nvPicPr>
          <p:cNvPr id="1536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1700" y="4724400"/>
            <a:ext cx="2900363" cy="1811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7" descr="AM logo (gr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63988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15364" grpId="0" animBg="1"/>
      <p:bldP spid="153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579" name="Picture 3" descr="G:\ΑΤΤΙΚΟ ΜΕΤΡΟ\monastiraki statio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13"/>
            <a:ext cx="9907588" cy="6850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85738" y="1412875"/>
            <a:ext cx="9596437" cy="409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635000" lvl="1" indent="-449263" algn="just">
              <a:lnSpc>
                <a:spcPct val="80000"/>
              </a:lnSpc>
              <a:buClrTx/>
              <a:buFontTx/>
              <a:buNone/>
              <a:tabLst>
                <a:tab pos="6350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  <a:tab pos="9618663" algn="l"/>
              </a:tabLst>
            </a:pPr>
            <a:endParaRPr lang="el-GR" sz="1600" b="1" i="1" dirty="0">
              <a:solidFill>
                <a:schemeClr val="bg1">
                  <a:lumMod val="95000"/>
                </a:schemeClr>
              </a:solidFill>
              <a:cs typeface="Arial" charset="0"/>
            </a:endParaRPr>
          </a:p>
          <a:p>
            <a:pPr marL="635000" lvl="1" indent="-449263" algn="just">
              <a:buClr>
                <a:srgbClr val="009DD9"/>
              </a:buClr>
              <a:buFont typeface="Arial" charset="0"/>
              <a:buChar char="•"/>
              <a:tabLst>
                <a:tab pos="6350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  <a:tab pos="9618663" algn="l"/>
              </a:tabLst>
            </a:pPr>
            <a:r>
              <a:rPr lang="el-GR" sz="1600" b="1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charset="0"/>
              </a:rPr>
              <a:t>Η νέα Γραμμή είναι ένα μεγάλο έργο υποδομής που μπορεί να χαρακτηριστεί και έντονα αναπτυξιακό για τη χώρα, εφόσον υλοποιηθεί μέσα στην επόμενη δεκαετίας.</a:t>
            </a:r>
            <a:endParaRPr lang="en-US" sz="1600" b="1" i="1" dirty="0">
              <a:solidFill>
                <a:schemeClr val="accent1">
                  <a:lumMod val="60000"/>
                  <a:lumOff val="40000"/>
                </a:schemeClr>
              </a:solidFill>
              <a:cs typeface="Arial" charset="0"/>
            </a:endParaRPr>
          </a:p>
          <a:p>
            <a:pPr marL="635000" lvl="1" indent="-449263" algn="just">
              <a:buClr>
                <a:srgbClr val="009DD9"/>
              </a:buClr>
              <a:buFont typeface="Arial" charset="0"/>
              <a:buChar char="•"/>
              <a:tabLst>
                <a:tab pos="6350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  <a:tab pos="9618663" algn="l"/>
              </a:tabLst>
            </a:pPr>
            <a:endParaRPr lang="el-GR" sz="1600" b="1" i="1" dirty="0">
              <a:solidFill>
                <a:schemeClr val="bg1">
                  <a:lumMod val="95000"/>
                </a:schemeClr>
              </a:solidFill>
              <a:cs typeface="Arial" charset="0"/>
            </a:endParaRPr>
          </a:p>
          <a:p>
            <a:pPr marL="635000" lvl="1" indent="-449263" algn="just">
              <a:buClr>
                <a:srgbClr val="009DD9"/>
              </a:buClr>
              <a:buFont typeface="Arial" charset="0"/>
              <a:buChar char="•"/>
              <a:tabLst>
                <a:tab pos="6350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  <a:tab pos="9618663" algn="l"/>
              </a:tabLst>
            </a:pPr>
            <a:r>
              <a:rPr lang="el-GR" sz="1600" b="1" i="1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Συνολικός Προϋπολογισμός Έργου </a:t>
            </a:r>
            <a:r>
              <a:rPr lang="en-US" sz="1600" b="1" i="1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: </a:t>
            </a:r>
            <a:r>
              <a:rPr lang="el-GR" sz="1600" b="1" i="1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3,5 δισ.</a:t>
            </a:r>
            <a:r>
              <a:rPr lang="en-US" sz="1600" b="1" i="1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 </a:t>
            </a:r>
            <a:r>
              <a:rPr lang="el-GR" sz="1600" b="1" i="1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€,</a:t>
            </a:r>
            <a:r>
              <a:rPr lang="en-US" sz="1600" b="1" i="1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 </a:t>
            </a:r>
            <a:r>
              <a:rPr lang="el-GR" sz="1600" b="1" i="1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υλοποιούμενο σε 5 φάσεις</a:t>
            </a:r>
          </a:p>
          <a:p>
            <a:pPr marL="635000" lvl="1" indent="-449263" algn="just">
              <a:buClr>
                <a:srgbClr val="009DD9"/>
              </a:buClr>
              <a:buFont typeface="Arial" charset="0"/>
              <a:buChar char="•"/>
              <a:tabLst>
                <a:tab pos="6350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  <a:tab pos="9618663" algn="l"/>
              </a:tabLst>
            </a:pPr>
            <a:endParaRPr lang="en-US" sz="1600" b="1" i="1" dirty="0" smtClean="0">
              <a:solidFill>
                <a:schemeClr val="accent1">
                  <a:lumMod val="40000"/>
                  <a:lumOff val="60000"/>
                </a:schemeClr>
              </a:solidFill>
              <a:cs typeface="Arial" charset="0"/>
            </a:endParaRPr>
          </a:p>
          <a:p>
            <a:pPr marL="635000" lvl="1" indent="-449263" algn="just">
              <a:buClr>
                <a:srgbClr val="009DD9"/>
              </a:buClr>
              <a:buFont typeface="Arial" charset="0"/>
              <a:buChar char="•"/>
              <a:tabLst>
                <a:tab pos="6350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  <a:tab pos="9618663" algn="l"/>
              </a:tabLst>
            </a:pPr>
            <a:r>
              <a:rPr lang="el-GR" sz="16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Arial" charset="0"/>
              </a:rPr>
              <a:t>Έχει </a:t>
            </a:r>
            <a:r>
              <a:rPr lang="el-GR" sz="1600" b="1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charset="0"/>
              </a:rPr>
              <a:t>μήκος </a:t>
            </a:r>
            <a:r>
              <a:rPr lang="el-GR" sz="16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Arial" charset="0"/>
              </a:rPr>
              <a:t>33,5 </a:t>
            </a:r>
            <a:r>
              <a:rPr lang="el-GR" sz="16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cs typeface="Arial" charset="0"/>
              </a:rPr>
              <a:t>χλμ</a:t>
            </a:r>
            <a:r>
              <a:rPr lang="el-GR" sz="1600" b="1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charset="0"/>
              </a:rPr>
              <a:t>. και </a:t>
            </a:r>
            <a:r>
              <a:rPr lang="en-US" sz="1600" b="1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charset="0"/>
              </a:rPr>
              <a:t>30</a:t>
            </a:r>
            <a:r>
              <a:rPr lang="el-GR" sz="1600" b="1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charset="0"/>
              </a:rPr>
              <a:t> νέους </a:t>
            </a:r>
            <a:r>
              <a:rPr lang="el-GR" sz="16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Arial" charset="0"/>
              </a:rPr>
              <a:t>σταθμούς</a:t>
            </a:r>
            <a:endParaRPr lang="en-US" sz="1600" b="1" i="1" dirty="0">
              <a:solidFill>
                <a:schemeClr val="accent1">
                  <a:lumMod val="60000"/>
                  <a:lumOff val="40000"/>
                </a:schemeClr>
              </a:solidFill>
              <a:cs typeface="Arial" charset="0"/>
            </a:endParaRPr>
          </a:p>
          <a:p>
            <a:pPr marL="635000" lvl="1" indent="-449263" algn="just">
              <a:buClr>
                <a:srgbClr val="009DD9"/>
              </a:buClr>
              <a:buFont typeface="Arial" charset="0"/>
              <a:buChar char="•"/>
              <a:tabLst>
                <a:tab pos="6350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  <a:tab pos="9618663" algn="l"/>
              </a:tabLst>
            </a:pPr>
            <a:endParaRPr lang="en-US" sz="1600" b="1" i="1" dirty="0">
              <a:solidFill>
                <a:schemeClr val="bg1">
                  <a:lumMod val="95000"/>
                </a:schemeClr>
              </a:solidFill>
              <a:cs typeface="Arial" charset="0"/>
            </a:endParaRPr>
          </a:p>
          <a:p>
            <a:pPr marL="635000" lvl="1" indent="-449263" algn="just">
              <a:buClr>
                <a:srgbClr val="009DD9"/>
              </a:buClr>
              <a:buFont typeface="Arial" charset="0"/>
              <a:buChar char="•"/>
              <a:tabLst>
                <a:tab pos="6350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  <a:tab pos="9618663" algn="l"/>
              </a:tabLst>
            </a:pPr>
            <a:r>
              <a:rPr lang="el-GR" sz="1600" b="1" i="1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Θα διαθέτει 5 σταθμούς μετεπιβίβασης</a:t>
            </a:r>
            <a:r>
              <a:rPr lang="en-US" sz="1600" b="1" i="1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 </a:t>
            </a:r>
            <a:r>
              <a:rPr lang="el-GR" sz="1600" b="1" i="1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προς τις Γραμμές 1, 2 και 3, διέρχεται σε μεγάλο μήκος της από το κέντρο της ΑΘΗΝΑΣ</a:t>
            </a:r>
            <a:endParaRPr lang="en-US" sz="1600" b="1" i="1" dirty="0">
              <a:solidFill>
                <a:schemeClr val="bg1">
                  <a:lumMod val="95000"/>
                </a:schemeClr>
              </a:solidFill>
              <a:cs typeface="Arial" charset="0"/>
            </a:endParaRPr>
          </a:p>
          <a:p>
            <a:pPr marL="635000" lvl="1" indent="-449263" algn="just">
              <a:buClr>
                <a:srgbClr val="009DD9"/>
              </a:buClr>
              <a:buFont typeface="Arial" charset="0"/>
              <a:buChar char="•"/>
              <a:tabLst>
                <a:tab pos="6350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  <a:tab pos="9618663" algn="l"/>
              </a:tabLst>
            </a:pPr>
            <a:endParaRPr lang="en-US" sz="1600" b="1" i="1" dirty="0">
              <a:solidFill>
                <a:schemeClr val="bg1">
                  <a:lumMod val="95000"/>
                </a:schemeClr>
              </a:solidFill>
              <a:cs typeface="Arial" charset="0"/>
            </a:endParaRPr>
          </a:p>
          <a:p>
            <a:pPr marL="635000" lvl="1" indent="-449263" algn="just">
              <a:buClr>
                <a:srgbClr val="009DD9"/>
              </a:buClr>
              <a:buFont typeface="Arial" charset="0"/>
              <a:buChar char="•"/>
              <a:tabLst>
                <a:tab pos="6350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  <a:tab pos="9618663" algn="l"/>
              </a:tabLst>
            </a:pPr>
            <a:r>
              <a:rPr lang="el-GR" sz="1600" b="1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charset="0"/>
              </a:rPr>
              <a:t>Εκτιμάται ότι θα μετακινούνται </a:t>
            </a:r>
            <a:r>
              <a:rPr lang="el-GR" sz="16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Arial" charset="0"/>
              </a:rPr>
              <a:t>508.000 </a:t>
            </a:r>
            <a:r>
              <a:rPr lang="el-GR" sz="1600" b="1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charset="0"/>
              </a:rPr>
              <a:t>επιπλέον επιβάτες / ημέρα και αναμένεται μείωση μετακινήσεων με ΙΧ ημερησίως κατά </a:t>
            </a:r>
            <a:r>
              <a:rPr lang="en-US" sz="1600" b="1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charset="0"/>
              </a:rPr>
              <a:t>75</a:t>
            </a:r>
            <a:r>
              <a:rPr lang="el-GR" sz="1600" b="1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charset="0"/>
              </a:rPr>
              <a:t>.000</a:t>
            </a:r>
            <a:endParaRPr lang="en-US" sz="1600" b="1" i="1" dirty="0">
              <a:solidFill>
                <a:schemeClr val="accent1">
                  <a:lumMod val="60000"/>
                  <a:lumOff val="40000"/>
                </a:schemeClr>
              </a:solidFill>
              <a:cs typeface="Arial" charset="0"/>
            </a:endParaRPr>
          </a:p>
          <a:p>
            <a:pPr marL="635000" lvl="1" indent="-449263" algn="just">
              <a:buClr>
                <a:srgbClr val="009DD9"/>
              </a:buClr>
              <a:buFont typeface="Arial" charset="0"/>
              <a:buChar char="•"/>
              <a:tabLst>
                <a:tab pos="6350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  <a:tab pos="9618663" algn="l"/>
              </a:tabLst>
            </a:pPr>
            <a:endParaRPr lang="en-US" sz="1600" b="1" i="1" dirty="0">
              <a:solidFill>
                <a:schemeClr val="bg1">
                  <a:lumMod val="95000"/>
                </a:schemeClr>
              </a:solidFill>
              <a:cs typeface="Arial" charset="0"/>
            </a:endParaRPr>
          </a:p>
          <a:p>
            <a:pPr marL="635000" lvl="1" indent="-449263" algn="just">
              <a:buClr>
                <a:srgbClr val="009DD9"/>
              </a:buClr>
              <a:buFont typeface="Arial" charset="0"/>
              <a:buChar char="•"/>
              <a:tabLst>
                <a:tab pos="6350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  <a:tab pos="9618663" algn="l"/>
              </a:tabLst>
            </a:pPr>
            <a:r>
              <a:rPr lang="el-GR" sz="1600" b="1" i="1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Εκτιμάται μείωση κατά </a:t>
            </a:r>
            <a:r>
              <a:rPr lang="en-US" sz="1600" b="1" i="1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400 </a:t>
            </a:r>
            <a:r>
              <a:rPr lang="el-GR" sz="1600" b="1" i="1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τόνους ημερησίως του </a:t>
            </a:r>
            <a:r>
              <a:rPr lang="en-US" sz="1600" b="1" i="1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CO</a:t>
            </a:r>
            <a:r>
              <a:rPr lang="en-US" sz="1600" b="1" i="1" baseline="-25000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2</a:t>
            </a:r>
            <a:r>
              <a:rPr lang="en-US" sz="1600" b="1" i="1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 </a:t>
            </a:r>
            <a:r>
              <a:rPr lang="el-GR" sz="1600" b="1" i="1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που εκλύεται στην ατμόσφαιρα της πόλης</a:t>
            </a:r>
          </a:p>
          <a:p>
            <a:pPr marL="635000" lvl="1" indent="-449263" algn="just">
              <a:buClr>
                <a:srgbClr val="009DD9"/>
              </a:buClr>
              <a:buFont typeface="Arial" charset="0"/>
              <a:buChar char="•"/>
              <a:tabLst>
                <a:tab pos="6350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  <a:tab pos="9618663" algn="l"/>
              </a:tabLst>
            </a:pPr>
            <a:endParaRPr lang="en-US" sz="1600" b="1" i="1" dirty="0">
              <a:solidFill>
                <a:schemeClr val="bg1">
                  <a:lumMod val="95000"/>
                </a:schemeClr>
              </a:solidFill>
              <a:cs typeface="Arial" charset="0"/>
            </a:endParaRPr>
          </a:p>
          <a:p>
            <a:pPr marL="635000" lvl="1" indent="-449263" algn="just">
              <a:buClrTx/>
              <a:buFontTx/>
              <a:buNone/>
              <a:tabLst>
                <a:tab pos="6350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  <a:tab pos="9618663" algn="l"/>
              </a:tabLst>
            </a:pPr>
            <a:r>
              <a:rPr lang="el-GR" sz="1600" b="1" i="1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	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639887" cy="901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001838" y="188913"/>
            <a:ext cx="7437437" cy="99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 anchorCtr="1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8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 pitchFamily="34" charset="0"/>
              </a:rPr>
              <a:t>ΜΕΤΡΟ ΑΘΗΝΑΣ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8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 pitchFamily="34" charset="0"/>
              </a:rPr>
              <a:t>Γενικά στοιχεία – Πλήρης Γραμμή 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53332" y="5786454"/>
            <a:ext cx="678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Προτεραιότητα υλοποίησης το Τμήμα Α  ΑΛΣΟΣ ΒΕΙΚΟΥ - ΓΟΥΔΗ </a:t>
            </a:r>
            <a:endParaRPr lang="el-GR" sz="2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4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4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4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456043" y="1196752"/>
            <a:ext cx="9073356" cy="51128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450850" indent="-450850" algn="just">
              <a:lnSpc>
                <a:spcPct val="140000"/>
              </a:lnSpc>
              <a:spcBef>
                <a:spcPts val="600"/>
              </a:spcBef>
              <a:buClr>
                <a:schemeClr val="tx1"/>
              </a:buClr>
              <a:buSzPct val="86000"/>
              <a:buFont typeface="Wingdings" pitchFamily="2" charset="2"/>
              <a:buChar char="Ø"/>
              <a:tabLst>
                <a:tab pos="355600" algn="l"/>
                <a:tab pos="655638" algn="l"/>
                <a:tab pos="1104900" algn="l"/>
                <a:tab pos="1554163" algn="l"/>
                <a:tab pos="2003425" algn="l"/>
                <a:tab pos="2452688" algn="l"/>
                <a:tab pos="2901950" algn="l"/>
                <a:tab pos="3351213" algn="l"/>
                <a:tab pos="3800475" algn="l"/>
                <a:tab pos="4249738" algn="l"/>
                <a:tab pos="4699000" algn="l"/>
                <a:tab pos="5148263" algn="l"/>
                <a:tab pos="5597525" algn="l"/>
                <a:tab pos="6046788" algn="l"/>
                <a:tab pos="6496050" algn="l"/>
                <a:tab pos="6945313" algn="l"/>
                <a:tab pos="7394575" algn="l"/>
                <a:tab pos="7843838" algn="l"/>
                <a:tab pos="8293100" algn="l"/>
                <a:tab pos="8742363" algn="l"/>
                <a:tab pos="9191625" algn="l"/>
              </a:tabLst>
            </a:pPr>
            <a:r>
              <a:rPr lang="el-GR" sz="2000" b="1" i="1" dirty="0" smtClean="0">
                <a:solidFill>
                  <a:schemeClr val="tx1"/>
                </a:solidFill>
              </a:rPr>
              <a:t>Σήραγγα </a:t>
            </a:r>
            <a:r>
              <a:rPr lang="el-GR" sz="2000" b="1" i="1" dirty="0">
                <a:solidFill>
                  <a:schemeClr val="tx1"/>
                </a:solidFill>
              </a:rPr>
              <a:t>ΤΒΜ διπλής τροχιάς </a:t>
            </a:r>
            <a:r>
              <a:rPr lang="el-GR" sz="2000" b="1" i="1" dirty="0" smtClean="0">
                <a:solidFill>
                  <a:schemeClr val="tx1"/>
                </a:solidFill>
              </a:rPr>
              <a:t>Φ=9,5m </a:t>
            </a:r>
            <a:endParaRPr lang="en-US" sz="2000" b="1" i="1" dirty="0" smtClean="0">
              <a:solidFill>
                <a:schemeClr val="tx1"/>
              </a:solidFill>
            </a:endParaRPr>
          </a:p>
          <a:p>
            <a:pPr marL="450850" indent="-450850" algn="just">
              <a:lnSpc>
                <a:spcPct val="140000"/>
              </a:lnSpc>
              <a:spcBef>
                <a:spcPts val="600"/>
              </a:spcBef>
              <a:buClr>
                <a:schemeClr val="tx1"/>
              </a:buClr>
              <a:buSzPct val="86000"/>
              <a:buFont typeface="Wingdings" pitchFamily="2" charset="2"/>
              <a:buChar char="Ø"/>
              <a:tabLst>
                <a:tab pos="355600" algn="l"/>
                <a:tab pos="655638" algn="l"/>
                <a:tab pos="1104900" algn="l"/>
                <a:tab pos="1554163" algn="l"/>
                <a:tab pos="2003425" algn="l"/>
                <a:tab pos="2452688" algn="l"/>
                <a:tab pos="2901950" algn="l"/>
                <a:tab pos="3351213" algn="l"/>
                <a:tab pos="3800475" algn="l"/>
                <a:tab pos="4249738" algn="l"/>
                <a:tab pos="4699000" algn="l"/>
                <a:tab pos="5148263" algn="l"/>
                <a:tab pos="5597525" algn="l"/>
                <a:tab pos="6046788" algn="l"/>
                <a:tab pos="6496050" algn="l"/>
                <a:tab pos="6945313" algn="l"/>
                <a:tab pos="7394575" algn="l"/>
                <a:tab pos="7843838" algn="l"/>
                <a:tab pos="8293100" algn="l"/>
                <a:tab pos="8742363" algn="l"/>
                <a:tab pos="9191625" algn="l"/>
              </a:tabLst>
            </a:pPr>
            <a:r>
              <a:rPr lang="el-GR" sz="2000" b="1" i="1" dirty="0" smtClean="0"/>
              <a:t>Σ</a:t>
            </a:r>
            <a:r>
              <a:rPr lang="en-US" sz="2000" b="1" i="1" dirty="0" err="1" smtClean="0"/>
              <a:t>ήρ</a:t>
            </a:r>
            <a:r>
              <a:rPr lang="en-US" sz="2000" b="1" i="1" dirty="0" smtClean="0"/>
              <a:t>αγγ</a:t>
            </a:r>
            <a:r>
              <a:rPr lang="el-GR" sz="2000" b="1" i="1" dirty="0" smtClean="0"/>
              <a:t>ε</a:t>
            </a:r>
            <a:r>
              <a:rPr lang="en-US" sz="2000" b="1" i="1" dirty="0" smtClean="0"/>
              <a:t>ς επιστάθμων </a:t>
            </a:r>
            <a:r>
              <a:rPr lang="en-US" sz="2000" b="1" i="1" dirty="0" err="1" smtClean="0"/>
              <a:t>τρι</a:t>
            </a:r>
            <a:r>
              <a:rPr lang="en-US" sz="2000" b="1" i="1" dirty="0" smtClean="0"/>
              <a:t>πλής τροχιάς</a:t>
            </a:r>
            <a:r>
              <a:rPr lang="el-GR" sz="2000" b="1" i="1" dirty="0" smtClean="0"/>
              <a:t> μήκους</a:t>
            </a:r>
            <a:r>
              <a:rPr lang="en-US" sz="2000" b="1" i="1" dirty="0" smtClean="0"/>
              <a:t> 680m </a:t>
            </a:r>
          </a:p>
          <a:p>
            <a:pPr marL="450850" indent="-450850" algn="just">
              <a:lnSpc>
                <a:spcPct val="140000"/>
              </a:lnSpc>
              <a:spcBef>
                <a:spcPts val="600"/>
              </a:spcBef>
              <a:buClr>
                <a:schemeClr val="tx1"/>
              </a:buClr>
              <a:buSzPct val="86000"/>
              <a:buFont typeface="Wingdings" pitchFamily="2" charset="2"/>
              <a:buChar char="Ø"/>
              <a:tabLst>
                <a:tab pos="355600" algn="l"/>
                <a:tab pos="655638" algn="l"/>
                <a:tab pos="1104900" algn="l"/>
                <a:tab pos="1554163" algn="l"/>
                <a:tab pos="2003425" algn="l"/>
                <a:tab pos="2452688" algn="l"/>
                <a:tab pos="2901950" algn="l"/>
                <a:tab pos="3351213" algn="l"/>
                <a:tab pos="3800475" algn="l"/>
                <a:tab pos="4249738" algn="l"/>
                <a:tab pos="4699000" algn="l"/>
                <a:tab pos="5148263" algn="l"/>
                <a:tab pos="5597525" algn="l"/>
                <a:tab pos="6046788" algn="l"/>
                <a:tab pos="6496050" algn="l"/>
                <a:tab pos="6945313" algn="l"/>
                <a:tab pos="7394575" algn="l"/>
                <a:tab pos="7843838" algn="l"/>
                <a:tab pos="8293100" algn="l"/>
                <a:tab pos="8742363" algn="l"/>
                <a:tab pos="9191625" algn="l"/>
              </a:tabLst>
            </a:pPr>
            <a:r>
              <a:rPr lang="el-GR" sz="2000" b="1" i="1" dirty="0" smtClean="0">
                <a:solidFill>
                  <a:schemeClr val="tx1"/>
                </a:solidFill>
              </a:rPr>
              <a:t>Σήραγγες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δι</a:t>
            </a:r>
            <a:r>
              <a:rPr lang="en-US" sz="2000" b="1" i="1" dirty="0">
                <a:solidFill>
                  <a:schemeClr val="tx1"/>
                </a:solidFill>
              </a:rPr>
              <a:t>ακλαδώσεων </a:t>
            </a:r>
            <a:r>
              <a:rPr lang="en-US" sz="2000" b="1" i="1" dirty="0" smtClean="0">
                <a:solidFill>
                  <a:schemeClr val="tx1"/>
                </a:solidFill>
              </a:rPr>
              <a:t>γραμμών</a:t>
            </a:r>
            <a:r>
              <a:rPr lang="el-GR" sz="2000" b="1" i="1" dirty="0" smtClean="0">
                <a:solidFill>
                  <a:schemeClr val="tx1"/>
                </a:solidFill>
              </a:rPr>
              <a:t> μήκους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>
                <a:solidFill>
                  <a:schemeClr val="tx1"/>
                </a:solidFill>
              </a:rPr>
              <a:t>520m</a:t>
            </a:r>
          </a:p>
          <a:p>
            <a:pPr marL="450850" indent="-450850" algn="just">
              <a:lnSpc>
                <a:spcPct val="140000"/>
              </a:lnSpc>
              <a:spcBef>
                <a:spcPts val="600"/>
              </a:spcBef>
              <a:buClr>
                <a:schemeClr val="tx1"/>
              </a:buClr>
              <a:buSzPct val="86000"/>
              <a:buFont typeface="Wingdings" pitchFamily="2" charset="2"/>
              <a:buChar char="Ø"/>
              <a:tabLst>
                <a:tab pos="355600" algn="l"/>
                <a:tab pos="655638" algn="l"/>
                <a:tab pos="1104900" algn="l"/>
                <a:tab pos="1554163" algn="l"/>
                <a:tab pos="2003425" algn="l"/>
                <a:tab pos="2452688" algn="l"/>
                <a:tab pos="2901950" algn="l"/>
                <a:tab pos="3351213" algn="l"/>
                <a:tab pos="3800475" algn="l"/>
                <a:tab pos="4249738" algn="l"/>
                <a:tab pos="4699000" algn="l"/>
                <a:tab pos="5148263" algn="l"/>
                <a:tab pos="5597525" algn="l"/>
                <a:tab pos="6046788" algn="l"/>
                <a:tab pos="6496050" algn="l"/>
                <a:tab pos="6945313" algn="l"/>
                <a:tab pos="7394575" algn="l"/>
                <a:tab pos="7843838" algn="l"/>
                <a:tab pos="8293100" algn="l"/>
                <a:tab pos="8742363" algn="l"/>
                <a:tab pos="9191625" algn="l"/>
              </a:tabLst>
            </a:pPr>
            <a:r>
              <a:rPr lang="el-GR" sz="2000" b="1" i="1" dirty="0" smtClean="0"/>
              <a:t>Σ</a:t>
            </a:r>
            <a:r>
              <a:rPr lang="en-US" sz="2000" b="1" i="1" dirty="0" smtClean="0"/>
              <a:t>υ</a:t>
            </a:r>
            <a:r>
              <a:rPr lang="el-GR" sz="2000" b="1" i="1" dirty="0" err="1" smtClean="0"/>
              <a:t>νδετήρια</a:t>
            </a:r>
            <a:r>
              <a:rPr lang="el-GR" sz="2000" b="1" i="1" dirty="0" smtClean="0"/>
              <a:t> σήραγγα μονής τροχιάς </a:t>
            </a:r>
            <a:r>
              <a:rPr lang="el-GR" sz="2000" b="1" i="1" dirty="0"/>
              <a:t>με </a:t>
            </a:r>
            <a:r>
              <a:rPr lang="el-GR" sz="2000" b="1" i="1" dirty="0" smtClean="0"/>
              <a:t>γραμμές </a:t>
            </a:r>
            <a:r>
              <a:rPr lang="en-US" sz="2000" b="1" i="1" dirty="0"/>
              <a:t>2 &amp; </a:t>
            </a:r>
            <a:r>
              <a:rPr lang="en-US" sz="2000" b="1" i="1" dirty="0" smtClean="0"/>
              <a:t>3</a:t>
            </a:r>
            <a:r>
              <a:rPr lang="el-GR" sz="2000" b="1" i="1" dirty="0" smtClean="0"/>
              <a:t> μήκους</a:t>
            </a:r>
            <a:r>
              <a:rPr lang="en-US" sz="2000" b="1" i="1" dirty="0" smtClean="0"/>
              <a:t> </a:t>
            </a:r>
            <a:r>
              <a:rPr lang="en-US" sz="2000" b="1" i="1" dirty="0"/>
              <a:t>830m</a:t>
            </a:r>
          </a:p>
          <a:p>
            <a:pPr marL="450850" indent="-450850" algn="just">
              <a:lnSpc>
                <a:spcPct val="140000"/>
              </a:lnSpc>
              <a:spcBef>
                <a:spcPts val="600"/>
              </a:spcBef>
              <a:buClr>
                <a:schemeClr val="tx1"/>
              </a:buClr>
              <a:buSzPct val="86000"/>
              <a:buFont typeface="Wingdings" pitchFamily="2" charset="2"/>
              <a:buChar char="Ø"/>
              <a:tabLst>
                <a:tab pos="355600" algn="l"/>
                <a:tab pos="655638" algn="l"/>
                <a:tab pos="1104900" algn="l"/>
                <a:tab pos="1554163" algn="l"/>
                <a:tab pos="2003425" algn="l"/>
                <a:tab pos="2452688" algn="l"/>
                <a:tab pos="2901950" algn="l"/>
                <a:tab pos="3351213" algn="l"/>
                <a:tab pos="3800475" algn="l"/>
                <a:tab pos="4249738" algn="l"/>
                <a:tab pos="4699000" algn="l"/>
                <a:tab pos="5148263" algn="l"/>
                <a:tab pos="5597525" algn="l"/>
                <a:tab pos="6046788" algn="l"/>
                <a:tab pos="6496050" algn="l"/>
                <a:tab pos="6945313" algn="l"/>
                <a:tab pos="7394575" algn="l"/>
                <a:tab pos="7843838" algn="l"/>
                <a:tab pos="8293100" algn="l"/>
                <a:tab pos="8742363" algn="l"/>
                <a:tab pos="9191625" algn="l"/>
              </a:tabLst>
            </a:pPr>
            <a:r>
              <a:rPr lang="en-US" sz="2000" b="1" i="1" dirty="0">
                <a:solidFill>
                  <a:schemeClr val="tx1"/>
                </a:solidFill>
              </a:rPr>
              <a:t>1</a:t>
            </a:r>
            <a:r>
              <a:rPr lang="el-GR" sz="2000" b="1" i="1" dirty="0">
                <a:solidFill>
                  <a:schemeClr val="tx1"/>
                </a:solidFill>
              </a:rPr>
              <a:t>4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l-GR" sz="2000" b="1" i="1" dirty="0">
                <a:solidFill>
                  <a:schemeClr val="tx1"/>
                </a:solidFill>
              </a:rPr>
              <a:t>νέοι σταθμοί μήκους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l-GR" sz="2000" b="1" i="1" dirty="0" err="1" smtClean="0">
                <a:solidFill>
                  <a:schemeClr val="tx1"/>
                </a:solidFill>
              </a:rPr>
              <a:t>εώς</a:t>
            </a:r>
            <a:r>
              <a:rPr lang="el-GR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smtClean="0">
                <a:solidFill>
                  <a:schemeClr val="tx1"/>
                </a:solidFill>
              </a:rPr>
              <a:t>110m </a:t>
            </a:r>
            <a:r>
              <a:rPr lang="el-GR" sz="2000" b="1" i="1" dirty="0">
                <a:solidFill>
                  <a:schemeClr val="tx1"/>
                </a:solidFill>
              </a:rPr>
              <a:t>με πλευρικές αποβάθρες και </a:t>
            </a:r>
            <a:r>
              <a:rPr lang="el-GR" sz="2000" b="1" i="1" dirty="0" smtClean="0">
                <a:solidFill>
                  <a:schemeClr val="tx1"/>
                </a:solidFill>
              </a:rPr>
              <a:t>θύρες </a:t>
            </a:r>
            <a:r>
              <a:rPr lang="el-GR" sz="2000" b="1" i="1" dirty="0">
                <a:solidFill>
                  <a:schemeClr val="tx1"/>
                </a:solidFill>
              </a:rPr>
              <a:t>επί των </a:t>
            </a:r>
            <a:r>
              <a:rPr lang="el-GR" sz="2000" b="1" i="1" dirty="0" err="1" smtClean="0">
                <a:solidFill>
                  <a:schemeClr val="tx1"/>
                </a:solidFill>
              </a:rPr>
              <a:t>αποβαθρών</a:t>
            </a:r>
            <a:r>
              <a:rPr lang="el-GR" sz="2000" b="1" i="1" dirty="0">
                <a:solidFill>
                  <a:schemeClr val="tx1"/>
                </a:solidFill>
              </a:rPr>
              <a:t>.  </a:t>
            </a:r>
          </a:p>
          <a:p>
            <a:pPr marL="450850" indent="-450850" algn="just">
              <a:lnSpc>
                <a:spcPct val="140000"/>
              </a:lnSpc>
              <a:spcBef>
                <a:spcPts val="600"/>
              </a:spcBef>
              <a:buClr>
                <a:schemeClr val="tx1"/>
              </a:buClr>
              <a:buSzPct val="86000"/>
              <a:buFont typeface="Wingdings" pitchFamily="2" charset="2"/>
              <a:buChar char="Ø"/>
              <a:tabLst>
                <a:tab pos="355600" algn="l"/>
                <a:tab pos="655638" algn="l"/>
                <a:tab pos="1104900" algn="l"/>
                <a:tab pos="1554163" algn="l"/>
                <a:tab pos="2003425" algn="l"/>
                <a:tab pos="2452688" algn="l"/>
                <a:tab pos="2901950" algn="l"/>
                <a:tab pos="3351213" algn="l"/>
                <a:tab pos="3800475" algn="l"/>
                <a:tab pos="4249738" algn="l"/>
                <a:tab pos="4699000" algn="l"/>
                <a:tab pos="5148263" algn="l"/>
                <a:tab pos="5597525" algn="l"/>
                <a:tab pos="6046788" algn="l"/>
                <a:tab pos="6496050" algn="l"/>
                <a:tab pos="6945313" algn="l"/>
                <a:tab pos="7394575" algn="l"/>
                <a:tab pos="7843838" algn="l"/>
                <a:tab pos="8293100" algn="l"/>
                <a:tab pos="8742363" algn="l"/>
                <a:tab pos="9191625" algn="l"/>
              </a:tabLst>
            </a:pPr>
            <a:r>
              <a:rPr lang="en-US" sz="2000" b="1" i="1" dirty="0"/>
              <a:t>2</a:t>
            </a:r>
            <a:r>
              <a:rPr lang="el-GR" sz="2000" b="1" i="1" dirty="0"/>
              <a:t> σταθμοί μετεπιβίβασης προς  Γραμμή 2 </a:t>
            </a:r>
            <a:r>
              <a:rPr lang="en-US" sz="2000" b="1" i="1" dirty="0"/>
              <a:t>(</a:t>
            </a:r>
            <a:r>
              <a:rPr lang="el-GR" sz="2000" b="1" i="1" dirty="0"/>
              <a:t>Πανεπιστήμιο</a:t>
            </a:r>
            <a:r>
              <a:rPr lang="en-US" sz="2000" b="1" i="1" dirty="0"/>
              <a:t>) &amp; </a:t>
            </a:r>
            <a:r>
              <a:rPr lang="el-GR" sz="2000" b="1" i="1" dirty="0"/>
              <a:t>Γραμμή 3</a:t>
            </a:r>
            <a:r>
              <a:rPr lang="en-US" sz="2000" b="1" i="1" dirty="0"/>
              <a:t> (</a:t>
            </a:r>
            <a:r>
              <a:rPr lang="el-GR" sz="2000" b="1" i="1" dirty="0"/>
              <a:t>Ευαγγελισμός</a:t>
            </a:r>
            <a:r>
              <a:rPr lang="en-US" sz="2000" b="1" i="1" dirty="0"/>
              <a:t>)</a:t>
            </a:r>
          </a:p>
          <a:p>
            <a:pPr marL="450850" indent="-450850" algn="just">
              <a:lnSpc>
                <a:spcPct val="140000"/>
              </a:lnSpc>
              <a:spcBef>
                <a:spcPts val="600"/>
              </a:spcBef>
              <a:buClr>
                <a:schemeClr val="tx1"/>
              </a:buClr>
              <a:buSzPct val="86000"/>
              <a:buFont typeface="Wingdings" pitchFamily="2" charset="2"/>
              <a:buChar char="Ø"/>
              <a:tabLst>
                <a:tab pos="355600" algn="l"/>
                <a:tab pos="655638" algn="l"/>
                <a:tab pos="1104900" algn="l"/>
                <a:tab pos="1554163" algn="l"/>
                <a:tab pos="2003425" algn="l"/>
                <a:tab pos="2452688" algn="l"/>
                <a:tab pos="2901950" algn="l"/>
                <a:tab pos="3351213" algn="l"/>
                <a:tab pos="3800475" algn="l"/>
                <a:tab pos="4249738" algn="l"/>
                <a:tab pos="4699000" algn="l"/>
                <a:tab pos="5148263" algn="l"/>
                <a:tab pos="5597525" algn="l"/>
                <a:tab pos="6046788" algn="l"/>
                <a:tab pos="6496050" algn="l"/>
                <a:tab pos="6945313" algn="l"/>
                <a:tab pos="7394575" algn="l"/>
                <a:tab pos="7843838" algn="l"/>
                <a:tab pos="8293100" algn="l"/>
                <a:tab pos="8742363" algn="l"/>
                <a:tab pos="9191625" algn="l"/>
              </a:tabLst>
            </a:pPr>
            <a:r>
              <a:rPr lang="en-US" sz="2000" b="1" i="1" dirty="0">
                <a:solidFill>
                  <a:schemeClr val="tx1"/>
                </a:solidFill>
              </a:rPr>
              <a:t>18 </a:t>
            </a:r>
            <a:r>
              <a:rPr lang="el-GR" sz="2000" b="1" i="1" dirty="0">
                <a:solidFill>
                  <a:schemeClr val="tx1"/>
                </a:solidFill>
              </a:rPr>
              <a:t>νέοι συρμοί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l-GR" sz="2000" b="1" i="1" dirty="0">
                <a:solidFill>
                  <a:schemeClr val="tx1"/>
                </a:solidFill>
              </a:rPr>
              <a:t>χωρίς </a:t>
            </a:r>
            <a:r>
              <a:rPr lang="el-GR" sz="2000" b="1" i="1" dirty="0" smtClean="0">
                <a:solidFill>
                  <a:schemeClr val="tx1"/>
                </a:solidFill>
              </a:rPr>
              <a:t>οδηγούς με </a:t>
            </a:r>
            <a:r>
              <a:rPr lang="el-GR" sz="2000" b="1" i="1" dirty="0" err="1" smtClean="0">
                <a:solidFill>
                  <a:schemeClr val="tx1"/>
                </a:solidFill>
              </a:rPr>
              <a:t>χρονοαπόσταση</a:t>
            </a:r>
            <a:r>
              <a:rPr lang="el-GR" sz="2000" b="1" i="1" dirty="0" smtClean="0">
                <a:solidFill>
                  <a:schemeClr val="tx1"/>
                </a:solidFill>
              </a:rPr>
              <a:t> 180</a:t>
            </a:r>
            <a:r>
              <a:rPr lang="en-US" sz="2000" b="1" i="1" dirty="0" smtClean="0">
                <a:solidFill>
                  <a:schemeClr val="tx1"/>
                </a:solidFill>
              </a:rPr>
              <a:t>sec. </a:t>
            </a:r>
            <a:endParaRPr lang="el-GR" sz="2000" b="1" i="1" dirty="0">
              <a:solidFill>
                <a:schemeClr val="tx1"/>
              </a:solidFill>
            </a:endParaRPr>
          </a:p>
          <a:p>
            <a:pPr marL="450850" indent="-450850" algn="just">
              <a:lnSpc>
                <a:spcPct val="140000"/>
              </a:lnSpc>
              <a:spcBef>
                <a:spcPts val="600"/>
              </a:spcBef>
              <a:buClr>
                <a:schemeClr val="tx1"/>
              </a:buClr>
              <a:buSzPct val="86000"/>
              <a:buFont typeface="Wingdings" pitchFamily="2" charset="2"/>
              <a:buChar char="Ø"/>
              <a:tabLst>
                <a:tab pos="355600" algn="l"/>
                <a:tab pos="655638" algn="l"/>
                <a:tab pos="1104900" algn="l"/>
                <a:tab pos="1554163" algn="l"/>
                <a:tab pos="2003425" algn="l"/>
                <a:tab pos="2452688" algn="l"/>
                <a:tab pos="2901950" algn="l"/>
                <a:tab pos="3351213" algn="l"/>
                <a:tab pos="3800475" algn="l"/>
                <a:tab pos="4249738" algn="l"/>
                <a:tab pos="4699000" algn="l"/>
                <a:tab pos="5148263" algn="l"/>
                <a:tab pos="5597525" algn="l"/>
                <a:tab pos="6046788" algn="l"/>
                <a:tab pos="6496050" algn="l"/>
                <a:tab pos="6945313" algn="l"/>
                <a:tab pos="7394575" algn="l"/>
                <a:tab pos="7843838" algn="l"/>
                <a:tab pos="8293100" algn="l"/>
                <a:tab pos="8742363" algn="l"/>
                <a:tab pos="9191625" algn="l"/>
              </a:tabLst>
            </a:pPr>
            <a:r>
              <a:rPr lang="el-GR" sz="2000" b="1" i="1" dirty="0"/>
              <a:t>Αξιοποίηση γεωθερμίας για θέρμανση &amp; ψύξη χώρων σταθμών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39887" cy="901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928813" y="260350"/>
            <a:ext cx="7437437" cy="774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 anchorCtr="1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8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 pitchFamily="34" charset="0"/>
              </a:rPr>
              <a:t>ΓΡΑΜΜΗ 4 - Τμήμα Α </a:t>
            </a:r>
            <a:r>
              <a:rPr lang="en-US" sz="28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 pitchFamily="34" charset="0"/>
              </a:rPr>
              <a:t>- </a:t>
            </a:r>
            <a:r>
              <a:rPr lang="el-GR" sz="2800" b="1" dirty="0" smtClean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 pitchFamily="34" charset="0"/>
              </a:rPr>
              <a:t>Κύρια </a:t>
            </a:r>
            <a:r>
              <a:rPr lang="el-GR" sz="2800" b="1" dirty="0">
                <a:ln w="5080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 pitchFamily="34" charset="0"/>
              </a:rPr>
              <a:t>χαρακτηριστικά</a:t>
            </a: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2528888" y="0"/>
            <a:ext cx="4848225" cy="68580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39888" cy="901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G:\ΑΤΤΙΚΟ ΜΕΤΡΟ\dimitris@benetos.com-7456.tif"/>
          <p:cNvPicPr>
            <a:picLocks noChangeAspect="1" noChangeArrowheads="1"/>
          </p:cNvPicPr>
          <p:nvPr/>
        </p:nvPicPr>
        <p:blipFill>
          <a:blip r:embed="rId3" cstate="print">
            <a:lum bright="-20000" contrast="-80000"/>
          </a:blip>
          <a:srcRect/>
          <a:stretch>
            <a:fillRect/>
          </a:stretch>
        </p:blipFill>
        <p:spPr bwMode="auto">
          <a:xfrm rot="721606">
            <a:off x="1196221" y="48169"/>
            <a:ext cx="7784447" cy="5388369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273050" y="1412875"/>
            <a:ext cx="9466263" cy="3727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627063" lvl="1" indent="-457200" algn="just">
              <a:lnSpc>
                <a:spcPct val="140000"/>
              </a:lnSpc>
              <a:spcBef>
                <a:spcPts val="200"/>
              </a:spcBef>
              <a:buClr>
                <a:schemeClr val="bg1">
                  <a:lumMod val="95000"/>
                </a:schemeClr>
              </a:buClr>
              <a:buFont typeface="Arial" charset="0"/>
              <a:buChar char="•"/>
              <a:tabLst>
                <a:tab pos="627063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  <a:tab pos="9610725" algn="l"/>
              </a:tabLst>
            </a:pPr>
            <a:r>
              <a:rPr lang="el-GR" sz="15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Συνολική επιβατική κίνηση</a:t>
            </a:r>
            <a:r>
              <a:rPr lang="en-US" sz="15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15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311.000</a:t>
            </a:r>
            <a:r>
              <a:rPr lang="en-US" sz="15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15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επιβάτες ημερησίως με </a:t>
            </a:r>
            <a:r>
              <a:rPr lang="el-GR" sz="1500" b="1" i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μόνο</a:t>
            </a:r>
            <a:r>
              <a:rPr lang="el-GR" sz="15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το τμήμα </a:t>
            </a:r>
            <a:r>
              <a:rPr lang="en-US" sz="15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“A” </a:t>
            </a:r>
            <a:r>
              <a:rPr lang="el-GR" sz="15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σε </a:t>
            </a:r>
            <a:r>
              <a:rPr lang="el-GR" sz="15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λειτουργία</a:t>
            </a:r>
          </a:p>
          <a:p>
            <a:pPr marL="627063" lvl="1" indent="-457200" algn="just">
              <a:lnSpc>
                <a:spcPct val="140000"/>
              </a:lnSpc>
              <a:spcBef>
                <a:spcPts val="200"/>
              </a:spcBef>
              <a:buClr>
                <a:schemeClr val="bg1">
                  <a:lumMod val="95000"/>
                </a:schemeClr>
              </a:buClr>
              <a:buFont typeface="Arial" charset="0"/>
              <a:buChar char="•"/>
              <a:tabLst>
                <a:tab pos="627063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  <a:tab pos="9610725" algn="l"/>
              </a:tabLst>
            </a:pPr>
            <a:endParaRPr lang="el-GR" sz="800" b="1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627063" lvl="1" indent="-457200" algn="just">
              <a:lnSpc>
                <a:spcPct val="140000"/>
              </a:lnSpc>
              <a:spcBef>
                <a:spcPts val="600"/>
              </a:spcBef>
              <a:buClr>
                <a:schemeClr val="bg1">
                  <a:lumMod val="95000"/>
                </a:schemeClr>
              </a:buClr>
              <a:buFont typeface="Arial" charset="0"/>
              <a:buChar char="•"/>
              <a:tabLst>
                <a:tab pos="627063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  <a:tab pos="9610725" algn="l"/>
              </a:tabLst>
            </a:pPr>
            <a:r>
              <a:rPr lang="el-GR" sz="1500" b="1" i="1" dirty="0">
                <a:solidFill>
                  <a:schemeClr val="bg1">
                    <a:lumMod val="95000"/>
                  </a:schemeClr>
                </a:solidFill>
              </a:rPr>
              <a:t>Εξυπηρέτηση</a:t>
            </a:r>
            <a:r>
              <a:rPr lang="en-US" sz="1500" b="1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500" b="1" i="1" dirty="0" smtClean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el-GR" sz="1500" b="1" i="1" dirty="0" smtClean="0">
                <a:solidFill>
                  <a:schemeClr val="bg1">
                    <a:lumMod val="95000"/>
                  </a:schemeClr>
                </a:solidFill>
              </a:rPr>
              <a:t>9</a:t>
            </a:r>
            <a:r>
              <a:rPr lang="en-US" sz="1500" b="1" i="1" dirty="0" smtClean="0">
                <a:solidFill>
                  <a:schemeClr val="bg1">
                    <a:lumMod val="95000"/>
                  </a:schemeClr>
                </a:solidFill>
              </a:rPr>
              <a:t>5</a:t>
            </a:r>
            <a:r>
              <a:rPr lang="el-GR" sz="1500" b="1" i="1" dirty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1500" b="1" i="1" dirty="0">
                <a:solidFill>
                  <a:schemeClr val="bg1">
                    <a:lumMod val="95000"/>
                  </a:schemeClr>
                </a:solidFill>
              </a:rPr>
              <a:t>000 </a:t>
            </a:r>
            <a:r>
              <a:rPr lang="el-GR" sz="1500" b="1" i="1" dirty="0">
                <a:solidFill>
                  <a:schemeClr val="bg1">
                    <a:lumMod val="95000"/>
                  </a:schemeClr>
                </a:solidFill>
              </a:rPr>
              <a:t>πολιτών σε ακτίνα </a:t>
            </a:r>
            <a:r>
              <a:rPr lang="en-US" sz="1500" b="1" i="1" dirty="0">
                <a:solidFill>
                  <a:schemeClr val="bg1">
                    <a:lumMod val="95000"/>
                  </a:schemeClr>
                </a:solidFill>
              </a:rPr>
              <a:t>500 </a:t>
            </a:r>
            <a:r>
              <a:rPr lang="el-GR" sz="1500" b="1" i="1" dirty="0">
                <a:solidFill>
                  <a:schemeClr val="bg1">
                    <a:lumMod val="95000"/>
                  </a:schemeClr>
                </a:solidFill>
              </a:rPr>
              <a:t>μ. από τους σταθμούς και περίπου </a:t>
            </a:r>
            <a:r>
              <a:rPr lang="el-GR" sz="1500" b="1" i="1" dirty="0" smtClean="0">
                <a:solidFill>
                  <a:schemeClr val="bg1">
                    <a:lumMod val="95000"/>
                  </a:schemeClr>
                </a:solidFill>
              </a:rPr>
              <a:t>122.000 </a:t>
            </a:r>
            <a:r>
              <a:rPr lang="el-GR" sz="1500" b="1" i="1" dirty="0">
                <a:solidFill>
                  <a:schemeClr val="bg1">
                    <a:lumMod val="95000"/>
                  </a:schemeClr>
                </a:solidFill>
              </a:rPr>
              <a:t>θέσεων εργασίας, καθώς το τμήμα αυτό αναμένονται να εξυπηρετούνται ιδιαίτερα πυκνοκατοικημένες περιοχές της πόλης και εμπορικές περιοχές, νοσοκομεία, πανεπιστήμια, δικαστήρια, </a:t>
            </a:r>
            <a:r>
              <a:rPr lang="el-GR" sz="1500" b="1" i="1" dirty="0" smtClean="0">
                <a:solidFill>
                  <a:schemeClr val="bg1">
                    <a:lumMod val="95000"/>
                  </a:schemeClr>
                </a:solidFill>
              </a:rPr>
              <a:t>κλπ</a:t>
            </a:r>
          </a:p>
          <a:p>
            <a:pPr marL="627063" lvl="1" indent="-457200" algn="just">
              <a:lnSpc>
                <a:spcPct val="140000"/>
              </a:lnSpc>
              <a:spcBef>
                <a:spcPts val="600"/>
              </a:spcBef>
              <a:buClr>
                <a:schemeClr val="bg1">
                  <a:lumMod val="95000"/>
                </a:schemeClr>
              </a:buClr>
              <a:buFont typeface="Arial" charset="0"/>
              <a:buChar char="•"/>
              <a:tabLst>
                <a:tab pos="627063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  <a:tab pos="9610725" algn="l"/>
              </a:tabLst>
            </a:pPr>
            <a:endParaRPr lang="el-GR" sz="800" b="1" i="1" dirty="0">
              <a:solidFill>
                <a:schemeClr val="bg1">
                  <a:lumMod val="95000"/>
                </a:schemeClr>
              </a:solidFill>
            </a:endParaRPr>
          </a:p>
          <a:p>
            <a:pPr marL="627063" lvl="1" indent="-457200" algn="just">
              <a:lnSpc>
                <a:spcPct val="140000"/>
              </a:lnSpc>
              <a:spcBef>
                <a:spcPts val="600"/>
              </a:spcBef>
              <a:buClr>
                <a:schemeClr val="bg1">
                  <a:lumMod val="95000"/>
                </a:schemeClr>
              </a:buClr>
              <a:buFont typeface="Arial" charset="0"/>
              <a:buChar char="•"/>
              <a:tabLst>
                <a:tab pos="627063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  <a:tab pos="9610725" algn="l"/>
              </a:tabLst>
            </a:pPr>
            <a:r>
              <a:rPr lang="en-US" sz="15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  <a:r>
              <a:rPr lang="el-GR" sz="15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0.</a:t>
            </a:r>
            <a:r>
              <a:rPr lang="en-US" sz="15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000 </a:t>
            </a:r>
            <a:r>
              <a:rPr lang="el-GR" sz="15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λιγότερες ημερήσιες μετακινήσεις με ΙΧ, με αποτέλεσμα την ημερήσια μείωση κατά </a:t>
            </a:r>
            <a:r>
              <a:rPr lang="en-US" sz="15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250</a:t>
            </a:r>
            <a:r>
              <a:rPr lang="el-GR" sz="15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15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τόνους</a:t>
            </a:r>
            <a:r>
              <a:rPr lang="en-US" sz="15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15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του </a:t>
            </a:r>
            <a:r>
              <a:rPr lang="en-US" sz="15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</a:t>
            </a:r>
            <a:r>
              <a:rPr lang="en-US" sz="1500" b="1" i="1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15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15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που εκλύεται στην ατμόσφαιρά της </a:t>
            </a:r>
            <a:r>
              <a:rPr lang="el-GR" sz="15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πόλης</a:t>
            </a:r>
          </a:p>
          <a:p>
            <a:pPr marL="627063" lvl="1" indent="-457200" algn="just">
              <a:lnSpc>
                <a:spcPct val="140000"/>
              </a:lnSpc>
              <a:spcBef>
                <a:spcPts val="600"/>
              </a:spcBef>
              <a:buClr>
                <a:schemeClr val="bg1">
                  <a:lumMod val="95000"/>
                </a:schemeClr>
              </a:buClr>
              <a:buFont typeface="Arial" charset="0"/>
              <a:buChar char="•"/>
              <a:tabLst>
                <a:tab pos="627063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  <a:tab pos="9610725" algn="l"/>
              </a:tabLst>
            </a:pPr>
            <a:endParaRPr lang="el-GR" sz="800" b="1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627063" lvl="1" indent="-457200" algn="just">
              <a:lnSpc>
                <a:spcPct val="140000"/>
              </a:lnSpc>
              <a:spcBef>
                <a:spcPts val="600"/>
              </a:spcBef>
              <a:buClr>
                <a:schemeClr val="bg1">
                  <a:lumMod val="95000"/>
                </a:schemeClr>
              </a:buClr>
              <a:buFont typeface="Arial" charset="0"/>
              <a:buChar char="•"/>
              <a:tabLst>
                <a:tab pos="627063" algn="l"/>
                <a:tab pos="1074738" algn="l"/>
                <a:tab pos="1524000" algn="l"/>
                <a:tab pos="1973263" algn="l"/>
                <a:tab pos="2422525" algn="l"/>
                <a:tab pos="2871788" algn="l"/>
                <a:tab pos="3321050" algn="l"/>
                <a:tab pos="3770313" algn="l"/>
                <a:tab pos="4219575" algn="l"/>
                <a:tab pos="4668838" algn="l"/>
                <a:tab pos="5118100" algn="l"/>
                <a:tab pos="5567363" algn="l"/>
                <a:tab pos="6016625" algn="l"/>
                <a:tab pos="6465888" algn="l"/>
                <a:tab pos="6915150" algn="l"/>
                <a:tab pos="7364413" algn="l"/>
                <a:tab pos="7813675" algn="l"/>
                <a:tab pos="8262938" algn="l"/>
                <a:tab pos="8712200" algn="l"/>
                <a:tab pos="9161463" algn="l"/>
                <a:tab pos="9610725" algn="l"/>
              </a:tabLst>
            </a:pPr>
            <a:r>
              <a:rPr lang="el-GR" sz="1500" b="1" i="1" dirty="0">
                <a:solidFill>
                  <a:schemeClr val="bg1">
                    <a:lumMod val="95000"/>
                  </a:schemeClr>
                </a:solidFill>
              </a:rPr>
              <a:t>Ελάφρυνση της υπερβολικής επιβατικής κίνησης σε υφιστάμενους κεντρικούς σταθμούς του Μετρό (κυρίως στον σταθμό Σύνταγμα)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639887" cy="901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704850" y="5661025"/>
            <a:ext cx="8769350" cy="6639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marL="179388" lvl="1" indent="0" algn="ctr">
              <a:spcBef>
                <a:spcPts val="600"/>
              </a:spcBef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r>
              <a:rPr lang="el-GR" sz="1600" b="1" u="sng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Κατά την κατασκευή του Έργου θα δημιουργηθούν περίπου 1,500 άμεσες θέσεις </a:t>
            </a:r>
          </a:p>
          <a:p>
            <a:pPr marL="179388" lvl="1" indent="0" algn="ctr">
              <a:spcBef>
                <a:spcPts val="600"/>
              </a:spcBef>
              <a:buClrTx/>
              <a:buFontTx/>
              <a:buNone/>
              <a:tabLst>
                <a:tab pos="179388" algn="l"/>
                <a:tab pos="627063" algn="l"/>
                <a:tab pos="1076325" algn="l"/>
                <a:tab pos="1525588" algn="l"/>
                <a:tab pos="1974850" algn="l"/>
                <a:tab pos="2424113" algn="l"/>
                <a:tab pos="2873375" algn="l"/>
                <a:tab pos="3322638" algn="l"/>
                <a:tab pos="3771900" algn="l"/>
                <a:tab pos="4221163" algn="l"/>
                <a:tab pos="4670425" algn="l"/>
                <a:tab pos="5119688" algn="l"/>
                <a:tab pos="5568950" algn="l"/>
                <a:tab pos="6018213" algn="l"/>
                <a:tab pos="6467475" algn="l"/>
                <a:tab pos="6916738" algn="l"/>
                <a:tab pos="7366000" algn="l"/>
                <a:tab pos="7815263" algn="l"/>
                <a:tab pos="8264525" algn="l"/>
                <a:tab pos="8713788" algn="l"/>
                <a:tab pos="9163050" algn="l"/>
              </a:tabLst>
            </a:pPr>
            <a:r>
              <a:rPr lang="el-GR" sz="1600" b="1" u="sng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εργασίας και τουλάχιστον ίσος ή μεγαλύτερος αριθμός από έμμεσες θέσεις εργασίας.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001838" y="188913"/>
            <a:ext cx="7437437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 anchorCtr="1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800" b="1" dirty="0">
                <a:ln w="5080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 pitchFamily="34" charset="0"/>
              </a:rPr>
              <a:t>ΓΡΑΜΜΗ 4 - Τμήμα Α</a:t>
            </a:r>
          </a:p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800" b="1" dirty="0">
                <a:ln w="5080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 pitchFamily="34" charset="0"/>
              </a:rPr>
              <a:t> Οφέλη του Έργου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39888" cy="901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41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52"/>
            <a:ext cx="990758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613" y="1268413"/>
            <a:ext cx="2751917" cy="238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6876" y="1268413"/>
            <a:ext cx="2887372" cy="23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70263" y="1268413"/>
            <a:ext cx="3083729" cy="239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524902" y="357166"/>
            <a:ext cx="578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n w="5080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 pitchFamily="34" charset="0"/>
              </a:rPr>
              <a:t>ΜΗΚΟΤΟΜΗ ΓΡΑΜΜΗΣ 4 - Τμήμα Α’</a:t>
            </a:r>
            <a:endParaRPr lang="el-GR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4"/>
          <p:cNvGraphicFramePr>
            <a:graphicFrameLocks noChangeAspect="1"/>
          </p:cNvGraphicFramePr>
          <p:nvPr/>
        </p:nvGraphicFramePr>
        <p:xfrm>
          <a:off x="0" y="-1"/>
          <a:ext cx="9907588" cy="6877961"/>
        </p:xfrm>
        <a:graphic>
          <a:graphicData uri="http://schemas.openxmlformats.org/presentationml/2006/ole">
            <p:oleObj spid="_x0000_s957450" name="Acrobat Document" r:id="rId3" imgW="30252960" imgH="21420360" progId="AcroExch.Document.7">
              <p:embed/>
            </p:oleObj>
          </a:graphicData>
        </a:graphic>
      </p:graphicFrame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3953663" y="285728"/>
            <a:ext cx="5953926" cy="2862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l-GR" sz="1400" b="1" dirty="0" smtClean="0">
                <a:solidFill>
                  <a:schemeClr val="tx1"/>
                </a:solidFill>
                <a:latin typeface="Tahoma" pitchFamily="34" charset="0"/>
                <a:ea typeface="+mn-ea"/>
              </a:rPr>
              <a:t>ΣΤΑΘΜΟΣ ΕΥΑΓΓΕΛΙΣΜΟΣ</a:t>
            </a:r>
            <a:r>
              <a:rPr lang="en-US" sz="1400" b="1" dirty="0" smtClean="0">
                <a:solidFill>
                  <a:schemeClr val="tx1"/>
                </a:solidFill>
                <a:latin typeface="Tahoma" pitchFamily="34" charset="0"/>
                <a:ea typeface="+mn-ea"/>
              </a:rPr>
              <a:t> - </a:t>
            </a:r>
            <a:r>
              <a:rPr lang="el-GR" sz="1400" b="1" dirty="0" smtClean="0">
                <a:solidFill>
                  <a:schemeClr val="tx1"/>
                </a:solidFill>
                <a:latin typeface="Tahoma" pitchFamily="34" charset="0"/>
                <a:ea typeface="+mn-ea"/>
              </a:rPr>
              <a:t>ΚΑΤΟΨΗ ΕΠΙΠΕΔΟΥ ΟΔΟΥ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3"/>
          <p:cNvGraphicFramePr>
            <a:graphicFrameLocks noChangeAspect="1"/>
          </p:cNvGraphicFramePr>
          <p:nvPr/>
        </p:nvGraphicFramePr>
        <p:xfrm>
          <a:off x="-39588" y="142852"/>
          <a:ext cx="9947176" cy="6754259"/>
        </p:xfrm>
        <a:graphic>
          <a:graphicData uri="http://schemas.openxmlformats.org/presentationml/2006/ole">
            <p:oleObj spid="_x0000_s958474" name="Acrobat Document" r:id="rId3" imgW="30252960" imgH="21420360" progId="AcroExch.Document.7">
              <p:embed/>
            </p:oleObj>
          </a:graphicData>
        </a:graphic>
      </p:graphicFrame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4668042" y="571480"/>
            <a:ext cx="5239547" cy="2862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el-GR" sz="1400" b="1" dirty="0" smtClean="0">
                <a:solidFill>
                  <a:schemeClr val="tx1"/>
                </a:solidFill>
                <a:latin typeface="Tahoma" pitchFamily="34" charset="0"/>
              </a:rPr>
              <a:t>ΣΤΑΘΜΟΣ ΕΥΑΓΓΕΛΙΣΜΟΣ</a:t>
            </a:r>
            <a:r>
              <a:rPr lang="en-US" sz="1400" b="1" dirty="0" smtClean="0">
                <a:solidFill>
                  <a:schemeClr val="tx1"/>
                </a:solidFill>
                <a:latin typeface="Tahoma" pitchFamily="34" charset="0"/>
              </a:rPr>
              <a:t> - </a:t>
            </a:r>
            <a:r>
              <a:rPr lang="el-GR" sz="1400" b="1" dirty="0" smtClean="0">
                <a:solidFill>
                  <a:schemeClr val="tx1"/>
                </a:solidFill>
                <a:latin typeface="Tahoma" pitchFamily="34" charset="0"/>
              </a:rPr>
              <a:t>ΕΓΚΑΡΣΙΑ  ΤΟΜΗ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nimBg="1"/>
    </p:bldLst>
  </p:timing>
</p:sld>
</file>

<file path=ppt/theme/theme1.xml><?xml version="1.0" encoding="utf-8"?>
<a:theme xmlns:a="http://schemas.openxmlformats.org/drawingml/2006/main" name="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Θέμα του Office">
  <a:themeElements>
    <a:clrScheme name="Θέμα του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Θέμα του Office">
      <a:majorFont>
        <a:latin typeface="Calibri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pitchFamily="32" charset="-122"/>
          </a:defRPr>
        </a:defPPr>
      </a:lstStyle>
    </a:lnDef>
  </a:objectDefaults>
  <a:extraClrSchemeLst>
    <a:extraClrScheme>
      <a:clrScheme name="Θέμα του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Θέμα του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Θέμα του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11724</TotalTime>
  <Words>865</Words>
  <Application>Microsoft Office PowerPoint</Application>
  <PresentationFormat>Προσαρμογή</PresentationFormat>
  <Paragraphs>168</Paragraphs>
  <Slides>18</Slides>
  <Notes>6</Notes>
  <HiddenSlides>0</HiddenSlides>
  <MMClips>0</MMClips>
  <ScaleCrop>false</ScaleCrop>
  <HeadingPairs>
    <vt:vector size="6" baseType="variant">
      <vt:variant>
        <vt:lpstr>Θέμα</vt:lpstr>
      </vt:variant>
      <vt:variant>
        <vt:i4>12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31" baseType="lpstr">
      <vt:lpstr>Θέμα του Office</vt:lpstr>
      <vt:lpstr>1_Θέμα του Office</vt:lpstr>
      <vt:lpstr>2_Θέμα του Office</vt:lpstr>
      <vt:lpstr>3_Θέμα του Office</vt:lpstr>
      <vt:lpstr>4_Θέμα του Office</vt:lpstr>
      <vt:lpstr>5_Θέμα του Office</vt:lpstr>
      <vt:lpstr>6_Θέμα του Office</vt:lpstr>
      <vt:lpstr>7_Θέμα του Office</vt:lpstr>
      <vt:lpstr>9_Θέμα του Office</vt:lpstr>
      <vt:lpstr>10_Θέμα του Office</vt:lpstr>
      <vt:lpstr>11_Θέμα του Office</vt:lpstr>
      <vt:lpstr>12_Θέμα του Office</vt:lpstr>
      <vt:lpstr>Acrobat Document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Tsiorou Dimitra</dc:creator>
  <cp:lastModifiedBy>User</cp:lastModifiedBy>
  <cp:revision>996</cp:revision>
  <cp:lastPrinted>1601-01-01T00:00:00Z</cp:lastPrinted>
  <dcterms:created xsi:type="dcterms:W3CDTF">2012-03-13T13:28:14Z</dcterms:created>
  <dcterms:modified xsi:type="dcterms:W3CDTF">2017-05-23T20:17:05Z</dcterms:modified>
</cp:coreProperties>
</file>