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3" r:id="rId3"/>
    <p:sldId id="346" r:id="rId4"/>
    <p:sldId id="347" r:id="rId5"/>
    <p:sldId id="356" r:id="rId6"/>
    <p:sldId id="358" r:id="rId7"/>
    <p:sldId id="359" r:id="rId8"/>
    <p:sldId id="360" r:id="rId9"/>
    <p:sldId id="361" r:id="rId10"/>
    <p:sldId id="363" r:id="rId11"/>
    <p:sldId id="366" r:id="rId12"/>
    <p:sldId id="367" r:id="rId13"/>
    <p:sldId id="368" r:id="rId14"/>
    <p:sldId id="274" r:id="rId15"/>
    <p:sldId id="370" r:id="rId16"/>
    <p:sldId id="262" r:id="rId17"/>
    <p:sldId id="263" r:id="rId18"/>
    <p:sldId id="264" r:id="rId19"/>
    <p:sldId id="265" r:id="rId20"/>
    <p:sldId id="371" r:id="rId21"/>
    <p:sldId id="266" r:id="rId22"/>
    <p:sldId id="261" r:id="rId23"/>
  </p:sldIdLst>
  <p:sldSz cx="9144000" cy="6858000" type="screen4x3"/>
  <p:notesSz cx="6889750" cy="1002188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46" autoAdjust="0"/>
  </p:normalViewPr>
  <p:slideViewPr>
    <p:cSldViewPr>
      <p:cViewPr>
        <p:scale>
          <a:sx n="57" d="100"/>
          <a:sy n="57" d="100"/>
        </p:scale>
        <p:origin x="-79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832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97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388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65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90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53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429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473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84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82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65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30079-CCDD-4901-A2FC-A0C246734357}" type="datetimeFigureOut">
              <a:rPr lang="el-GR" smtClean="0"/>
              <a:t>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E3E5-4D6E-4C20-A386-CDA8512032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32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Εσπερίδα </a:t>
            </a:r>
            <a:endParaRPr lang="el-GR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ΣΥΝΔΕΣΜΟΥ ΕΠΙΧΕΙΡΗΣΕΩΝ ΔΙΕΘΝΟΥΣ ΔΙΑΜΕΤΑΦΟΡΑΣ </a:t>
            </a:r>
            <a:endParaRPr lang="en-US" sz="2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&amp; </a:t>
            </a:r>
            <a:r>
              <a:rPr lang="el-GR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ΕΠΙΧΕΙΡΗΣΕΩΝ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LOGISTICS </a:t>
            </a:r>
            <a:r>
              <a:rPr lang="el-GR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ΕΛΛΑΔΟΣ</a:t>
            </a:r>
          </a:p>
          <a:p>
            <a:endParaRPr lang="el-GR" sz="1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«ΔΙΑΜΕΤΑΦΟΡΑ ΕΜΠΟΡΕΥΜΑΤΩΝ  </a:t>
            </a:r>
          </a:p>
          <a:p>
            <a:r>
              <a:rPr lang="el-GR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&amp;</a:t>
            </a:r>
          </a:p>
          <a:p>
            <a:r>
              <a:rPr lang="el-GR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ΠΡΑΚΤΙΚΗ ΟΔΙΚΩΝ ΜΕΤΑΦΟΡΩΝ»</a:t>
            </a:r>
            <a:endParaRPr lang="en-US" sz="24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endParaRPr lang="el-GR" sz="2400" b="1" u="sng" dirty="0">
              <a:latin typeface="Calibri" pitchFamily="34" charset="0"/>
              <a:cs typeface="Calibri" pitchFamily="34" charset="0"/>
            </a:endParaRPr>
          </a:p>
          <a:p>
            <a:r>
              <a:rPr lang="el-GR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Τετάρτη 11 Οκτωβρίου 2017, </a:t>
            </a:r>
            <a:r>
              <a:rPr lang="en-US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16: 30 – 2</a:t>
            </a:r>
            <a:r>
              <a:rPr lang="el-GR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</a:t>
            </a:r>
            <a:r>
              <a:rPr lang="en-US" sz="1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r>
              <a:rPr lang="el-GR" sz="1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Αμφιθέατρο Ιδρύματος ΕΥΓΕΝΙΔΟΥ</a:t>
            </a: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9525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607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7231" y="1268760"/>
            <a:ext cx="7920880" cy="4888628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 </a:t>
            </a:r>
          </a:p>
          <a:p>
            <a:r>
              <a:rPr lang="el-GR" sz="4400" b="1" dirty="0" smtClean="0">
                <a:solidFill>
                  <a:schemeClr val="tx1"/>
                </a:solidFill>
              </a:rPr>
              <a:t>V. Παραγραφή </a:t>
            </a:r>
            <a:r>
              <a:rPr lang="el-GR" sz="4400" b="1" dirty="0">
                <a:solidFill>
                  <a:schemeClr val="tx1"/>
                </a:solidFill>
              </a:rPr>
              <a:t>απαιτήσεων. Άρθρο 107 Εμπορικού Νόμου, όσον αφορά τον παραγγελιοδόχο μεταφοράς</a:t>
            </a:r>
            <a:r>
              <a:rPr lang="el-GR" sz="4400" b="1" dirty="0"/>
              <a:t>. </a:t>
            </a:r>
            <a:endParaRPr lang="el-GR" sz="4400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336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52477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7231" y="1268760"/>
            <a:ext cx="7920880" cy="4888628"/>
          </a:xfrm>
        </p:spPr>
        <p:txBody>
          <a:bodyPr>
            <a:normAutofit fontScale="62500" lnSpcReduction="20000"/>
          </a:bodyPr>
          <a:lstStyle/>
          <a:p>
            <a:r>
              <a:rPr lang="el-GR" sz="3600" b="1" dirty="0" smtClean="0"/>
              <a:t> </a:t>
            </a:r>
          </a:p>
          <a:p>
            <a:r>
              <a:rPr lang="en-US" sz="4400" b="1" u="sng" dirty="0" smtClean="0">
                <a:solidFill>
                  <a:schemeClr val="tx1"/>
                </a:solidFill>
              </a:rPr>
              <a:t>VI</a:t>
            </a:r>
            <a:r>
              <a:rPr lang="el-GR" sz="4400" b="1" u="sng" dirty="0" smtClean="0">
                <a:solidFill>
                  <a:schemeClr val="tx1"/>
                </a:solidFill>
              </a:rPr>
              <a:t>. </a:t>
            </a:r>
            <a:r>
              <a:rPr lang="el-GR" sz="4400" b="1" u="sng" dirty="0">
                <a:solidFill>
                  <a:schemeClr val="tx1"/>
                </a:solidFill>
              </a:rPr>
              <a:t>Δικαιώματα παραγγελιοδόχου μεταφοράς: </a:t>
            </a:r>
            <a:endParaRPr lang="el-GR" sz="4400" b="1" u="sng" dirty="0" smtClean="0">
              <a:solidFill>
                <a:schemeClr val="tx1"/>
              </a:solidFill>
            </a:endParaRPr>
          </a:p>
          <a:p>
            <a:pPr marL="742950" indent="-742950">
              <a:buAutoNum type="arabicParenR"/>
            </a:pPr>
            <a:r>
              <a:rPr lang="el-GR" sz="4400" b="1" dirty="0" smtClean="0">
                <a:solidFill>
                  <a:schemeClr val="tx1"/>
                </a:solidFill>
              </a:rPr>
              <a:t>Άρθρο </a:t>
            </a:r>
            <a:r>
              <a:rPr lang="el-GR" sz="4400" b="1" dirty="0">
                <a:solidFill>
                  <a:schemeClr val="tx1"/>
                </a:solidFill>
              </a:rPr>
              <a:t>92 Εμπορικού Νόμου, </a:t>
            </a:r>
            <a:endParaRPr lang="el-GR" sz="4400" b="1" dirty="0" smtClean="0">
              <a:solidFill>
                <a:schemeClr val="tx1"/>
              </a:solidFill>
            </a:endParaRPr>
          </a:p>
          <a:p>
            <a:r>
              <a:rPr lang="el-GR" sz="4400" b="1" dirty="0" smtClean="0">
                <a:solidFill>
                  <a:schemeClr val="tx1"/>
                </a:solidFill>
              </a:rPr>
              <a:t>2</a:t>
            </a:r>
            <a:r>
              <a:rPr lang="el-GR" sz="4400" b="1" dirty="0">
                <a:solidFill>
                  <a:schemeClr val="tx1"/>
                </a:solidFill>
              </a:rPr>
              <a:t>) άρθρο 105 Εμπορικού Νόμου, </a:t>
            </a:r>
            <a:endParaRPr lang="el-GR" sz="4400" b="1" dirty="0" smtClean="0">
              <a:solidFill>
                <a:schemeClr val="tx1"/>
              </a:solidFill>
            </a:endParaRPr>
          </a:p>
          <a:p>
            <a:r>
              <a:rPr lang="el-GR" sz="4400" b="1" dirty="0" smtClean="0">
                <a:solidFill>
                  <a:schemeClr val="tx1"/>
                </a:solidFill>
              </a:rPr>
              <a:t>3</a:t>
            </a:r>
            <a:r>
              <a:rPr lang="el-GR" sz="4400" b="1" dirty="0">
                <a:solidFill>
                  <a:schemeClr val="tx1"/>
                </a:solidFill>
              </a:rPr>
              <a:t>) άρθρο 374 ΑΚ (ένσταση μη </a:t>
            </a:r>
            <a:r>
              <a:rPr lang="el-GR" sz="4400" b="1" dirty="0" err="1">
                <a:solidFill>
                  <a:schemeClr val="tx1"/>
                </a:solidFill>
              </a:rPr>
              <a:t>εκπληρωθέντος</a:t>
            </a:r>
            <a:r>
              <a:rPr lang="el-GR" sz="4400" b="1" dirty="0">
                <a:solidFill>
                  <a:schemeClr val="tx1"/>
                </a:solidFill>
              </a:rPr>
              <a:t> συναλλάγματος. </a:t>
            </a:r>
            <a:endParaRPr lang="el-GR" sz="4400" b="1" dirty="0" smtClean="0">
              <a:solidFill>
                <a:schemeClr val="tx1"/>
              </a:solidFill>
            </a:endParaRPr>
          </a:p>
          <a:p>
            <a:r>
              <a:rPr lang="el-GR" sz="4400" b="1" dirty="0" smtClean="0">
                <a:solidFill>
                  <a:schemeClr val="tx1"/>
                </a:solidFill>
              </a:rPr>
              <a:t>Άρνηση </a:t>
            </a:r>
            <a:r>
              <a:rPr lang="el-GR" sz="4400" b="1" dirty="0">
                <a:solidFill>
                  <a:schemeClr val="tx1"/>
                </a:solidFill>
              </a:rPr>
              <a:t>εκπληρώσεως παροχής για όσο χρόνο το άλλο μέρος δεν εκπληρώνει την αντιπαροχή εφ’ όσον, όμως, υπάρχει υποχρέωση </a:t>
            </a:r>
            <a:r>
              <a:rPr lang="el-GR" sz="4400" b="1" dirty="0" err="1">
                <a:solidFill>
                  <a:schemeClr val="tx1"/>
                </a:solidFill>
              </a:rPr>
              <a:t>προεκπληρώσεως</a:t>
            </a:r>
            <a:r>
              <a:rPr lang="el-GR" sz="4400" b="1" dirty="0">
                <a:solidFill>
                  <a:schemeClr val="tx1"/>
                </a:solidFill>
              </a:rPr>
              <a:t> της υποχρεώσεως από τον παραγγελιοδόχο μεταφοράς δεν μπορεί να ασκήσει το εν λόγω δικαίωμά του), </a:t>
            </a:r>
            <a:endParaRPr lang="el-GR" sz="4400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993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7231" y="1268760"/>
            <a:ext cx="7920880" cy="4888628"/>
          </a:xfrm>
        </p:spPr>
        <p:txBody>
          <a:bodyPr>
            <a:normAutofit fontScale="62500" lnSpcReduction="20000"/>
          </a:bodyPr>
          <a:lstStyle/>
          <a:p>
            <a:r>
              <a:rPr lang="el-GR" sz="3600" b="1" dirty="0" smtClean="0"/>
              <a:t> </a:t>
            </a:r>
          </a:p>
          <a:p>
            <a:r>
              <a:rPr lang="en-US" sz="4400" b="1" u="sng" dirty="0" smtClean="0">
                <a:solidFill>
                  <a:schemeClr val="tx1"/>
                </a:solidFill>
              </a:rPr>
              <a:t>VI</a:t>
            </a:r>
            <a:r>
              <a:rPr lang="el-GR" sz="4400" b="1" u="sng" dirty="0" smtClean="0">
                <a:solidFill>
                  <a:schemeClr val="tx1"/>
                </a:solidFill>
              </a:rPr>
              <a:t>. </a:t>
            </a:r>
            <a:r>
              <a:rPr lang="el-GR" sz="4400" b="1" u="sng" dirty="0">
                <a:solidFill>
                  <a:schemeClr val="tx1"/>
                </a:solidFill>
              </a:rPr>
              <a:t>Δικαιώματα παραγγελιοδόχου μεταφοράς: </a:t>
            </a:r>
            <a:endParaRPr lang="el-GR" sz="4400" b="1" u="sng" dirty="0" smtClean="0">
              <a:solidFill>
                <a:schemeClr val="tx1"/>
              </a:solidFill>
            </a:endParaRPr>
          </a:p>
          <a:p>
            <a:r>
              <a:rPr lang="el-GR" sz="4400" b="1" dirty="0" smtClean="0">
                <a:solidFill>
                  <a:schemeClr val="tx1"/>
                </a:solidFill>
              </a:rPr>
              <a:t>4</a:t>
            </a:r>
            <a:r>
              <a:rPr lang="el-GR" sz="4400" b="1" dirty="0">
                <a:solidFill>
                  <a:schemeClr val="tx1"/>
                </a:solidFill>
              </a:rPr>
              <a:t>) δικαίωμα επισχέσεως, άρθρα 325 επόμενα ΑΚ. Προϋποθέσεις: Ληξιπρόθεσμη συναφής αξίωση, άρνηση παροχής μέχρι ο αντισυμβαλλόμενος να εκπληρώσει την δική του παροχή – υποχρέωση. Διάταξη ενδοτικού δικαίου. Δύναται να υπάρξει παραίτηση εκ του δικαιώματος αυτού με συμφωνία των μερών, 5) Γενικοί Όροι Συναλλαγών Συνδέσμου. Πότε αυτή έχουν συμβατική ισχύ. Απαιτείται η προσυπογραφή τους από τον αντισυμβαλλόμενο παραγγελία και όχι η απλή αναφορά σε έγγραφα (προσφορές, τιμολόγια).</a:t>
            </a:r>
            <a:endParaRPr lang="el-GR" sz="4400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77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7231" y="1268760"/>
            <a:ext cx="7920880" cy="4888628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 </a:t>
            </a:r>
          </a:p>
          <a:p>
            <a:r>
              <a:rPr lang="en-US" b="1" u="sng" dirty="0" smtClean="0">
                <a:solidFill>
                  <a:schemeClr val="tx1"/>
                </a:solidFill>
              </a:rPr>
              <a:t>VII</a:t>
            </a:r>
            <a:r>
              <a:rPr lang="el-GR" b="1" u="sng" dirty="0" smtClean="0">
                <a:solidFill>
                  <a:schemeClr val="tx1"/>
                </a:solidFill>
              </a:rPr>
              <a:t>. </a:t>
            </a:r>
            <a:r>
              <a:rPr lang="el-GR" b="1" u="sng" dirty="0">
                <a:solidFill>
                  <a:schemeClr val="tx1"/>
                </a:solidFill>
              </a:rPr>
              <a:t>Παραγραφή απαιτήσεων παραγγελιοδόχου μεταφοράς όσον αφορά το εργολαβικό του αντάλλαγμα. </a:t>
            </a:r>
            <a:endParaRPr lang="el-GR" b="1" u="sng" dirty="0" smtClean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Πενταετής </a:t>
            </a:r>
            <a:r>
              <a:rPr lang="el-GR" b="1" dirty="0">
                <a:solidFill>
                  <a:schemeClr val="tx1"/>
                </a:solidFill>
              </a:rPr>
              <a:t>κατ’ άρθρον 250 ΑΚ. Δεν εφαρμόζεται το άρθρο 107 Εμπορικού Νόμου. 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10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 fontScale="92500" lnSpcReduction="20000"/>
          </a:bodyPr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l-GR" sz="2800" b="1" dirty="0">
                <a:solidFill>
                  <a:schemeClr val="tx1"/>
                </a:solidFill>
              </a:rPr>
              <a:t>ΒΔ 19-//1835: ΕΜΠΟΡΙΚΟΣ Ν. Βλ.Ν.3588/2007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l-GR" sz="2800" b="1" dirty="0">
                <a:solidFill>
                  <a:schemeClr val="tx1"/>
                </a:solidFill>
              </a:rPr>
              <a:t>(Πτωχευτικό) </a:t>
            </a:r>
          </a:p>
          <a:p>
            <a:r>
              <a:rPr lang="el-GR" sz="2800" b="1" dirty="0">
                <a:solidFill>
                  <a:schemeClr val="tx1"/>
                </a:solidFill>
              </a:rPr>
              <a:t>ΚΑΙ Ν.4072/2012 (56336)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l-GR" sz="2400" b="1" dirty="0">
                <a:solidFill>
                  <a:schemeClr val="tx1"/>
                </a:solidFill>
              </a:rPr>
              <a:t>Άρθρον 92 </a:t>
            </a:r>
          </a:p>
          <a:p>
            <a:r>
              <a:rPr lang="el-GR" sz="2400" b="1" dirty="0">
                <a:solidFill>
                  <a:schemeClr val="tx1"/>
                </a:solidFill>
              </a:rPr>
              <a:t>Πας παραγγελιοδόχος όστις έκαμε </a:t>
            </a:r>
            <a:r>
              <a:rPr lang="el-GR" sz="2400" b="1" dirty="0" err="1">
                <a:solidFill>
                  <a:schemeClr val="tx1"/>
                </a:solidFill>
              </a:rPr>
              <a:t>προκαταβολάς</a:t>
            </a:r>
            <a:r>
              <a:rPr lang="el-GR" sz="2400" b="1" dirty="0">
                <a:solidFill>
                  <a:schemeClr val="tx1"/>
                </a:solidFill>
              </a:rPr>
              <a:t> περί πραγματειών, αι </a:t>
            </a:r>
            <a:r>
              <a:rPr lang="el-GR" sz="2400" b="1" dirty="0" err="1">
                <a:solidFill>
                  <a:schemeClr val="tx1"/>
                </a:solidFill>
              </a:rPr>
              <a:t>οποίαι</a:t>
            </a:r>
            <a:r>
              <a:rPr lang="el-GR" sz="2400" b="1" dirty="0">
                <a:solidFill>
                  <a:schemeClr val="tx1"/>
                </a:solidFill>
              </a:rPr>
              <a:t> εις αυτόν εστάλησαν από άλλην </a:t>
            </a:r>
            <a:r>
              <a:rPr lang="el-GR" sz="2400" b="1" dirty="0" err="1">
                <a:solidFill>
                  <a:schemeClr val="tx1"/>
                </a:solidFill>
              </a:rPr>
              <a:t>πόλιν</a:t>
            </a:r>
            <a:r>
              <a:rPr lang="el-GR" sz="2400" b="1" dirty="0">
                <a:solidFill>
                  <a:schemeClr val="tx1"/>
                </a:solidFill>
              </a:rPr>
              <a:t> δια να πωληθούν εις </a:t>
            </a:r>
            <a:r>
              <a:rPr lang="el-GR" sz="2400" b="1" dirty="0" err="1">
                <a:solidFill>
                  <a:schemeClr val="tx1"/>
                </a:solidFill>
              </a:rPr>
              <a:t>λογαριασμόν</a:t>
            </a:r>
            <a:r>
              <a:rPr lang="el-GR" sz="2400" b="1" dirty="0">
                <a:solidFill>
                  <a:schemeClr val="tx1"/>
                </a:solidFill>
              </a:rPr>
              <a:t> </a:t>
            </a:r>
            <a:r>
              <a:rPr lang="el-GR" sz="2400" b="1" dirty="0" err="1">
                <a:solidFill>
                  <a:schemeClr val="tx1"/>
                </a:solidFill>
              </a:rPr>
              <a:t>παραγγελέως</a:t>
            </a:r>
            <a:r>
              <a:rPr lang="el-GR" sz="2400" b="1" dirty="0">
                <a:solidFill>
                  <a:schemeClr val="tx1"/>
                </a:solidFill>
              </a:rPr>
              <a:t> τινός, έχει, προς </a:t>
            </a:r>
            <a:r>
              <a:rPr lang="el-GR" sz="2400" b="1" dirty="0" err="1">
                <a:solidFill>
                  <a:schemeClr val="tx1"/>
                </a:solidFill>
              </a:rPr>
              <a:t>απόληψιν</a:t>
            </a:r>
            <a:r>
              <a:rPr lang="el-GR" sz="2400" b="1" dirty="0">
                <a:solidFill>
                  <a:schemeClr val="tx1"/>
                </a:solidFill>
              </a:rPr>
              <a:t> των προκαταβολών του, τόκων και εξόδων, </a:t>
            </a:r>
            <a:r>
              <a:rPr lang="el-GR" sz="2400" b="1" dirty="0" err="1">
                <a:solidFill>
                  <a:schemeClr val="tx1"/>
                </a:solidFill>
              </a:rPr>
              <a:t>προνόμιον</a:t>
            </a:r>
            <a:r>
              <a:rPr lang="el-GR" sz="2400" b="1" dirty="0">
                <a:solidFill>
                  <a:schemeClr val="tx1"/>
                </a:solidFill>
              </a:rPr>
              <a:t> επί της τιμής των πραγματειών, αν </a:t>
            </a:r>
            <a:r>
              <a:rPr lang="el-GR" sz="2400" b="1" dirty="0" err="1">
                <a:solidFill>
                  <a:schemeClr val="tx1"/>
                </a:solidFill>
              </a:rPr>
              <a:t>ευρίσκωνται</a:t>
            </a:r>
            <a:r>
              <a:rPr lang="el-GR" sz="2400" b="1" dirty="0">
                <a:solidFill>
                  <a:schemeClr val="tx1"/>
                </a:solidFill>
              </a:rPr>
              <a:t> εις την </a:t>
            </a:r>
            <a:r>
              <a:rPr lang="el-GR" sz="2400" b="1" dirty="0" err="1">
                <a:solidFill>
                  <a:schemeClr val="tx1"/>
                </a:solidFill>
              </a:rPr>
              <a:t>διάθεσίν</a:t>
            </a:r>
            <a:r>
              <a:rPr lang="el-GR" sz="2400" b="1" dirty="0">
                <a:solidFill>
                  <a:schemeClr val="tx1"/>
                </a:solidFill>
              </a:rPr>
              <a:t> του, εις τας </a:t>
            </a:r>
            <a:r>
              <a:rPr lang="el-GR" sz="2400" b="1" dirty="0" err="1">
                <a:solidFill>
                  <a:schemeClr val="tx1"/>
                </a:solidFill>
              </a:rPr>
              <a:t>αποθήκας</a:t>
            </a:r>
            <a:r>
              <a:rPr lang="el-GR" sz="2400" b="1" dirty="0">
                <a:solidFill>
                  <a:schemeClr val="tx1"/>
                </a:solidFill>
              </a:rPr>
              <a:t> του, ή εις δημόσιον</a:t>
            </a:r>
          </a:p>
          <a:p>
            <a:r>
              <a:rPr lang="el-GR" sz="2400" b="1" dirty="0" err="1">
                <a:solidFill>
                  <a:schemeClr val="tx1"/>
                </a:solidFill>
              </a:rPr>
              <a:t>αποδοχείον</a:t>
            </a:r>
            <a:r>
              <a:rPr lang="el-GR" sz="2400" b="1" dirty="0">
                <a:solidFill>
                  <a:schemeClr val="tx1"/>
                </a:solidFill>
              </a:rPr>
              <a:t>, ή αν, πριν εισέτι </a:t>
            </a:r>
            <a:r>
              <a:rPr lang="el-GR" sz="2400" b="1" dirty="0" err="1">
                <a:solidFill>
                  <a:schemeClr val="tx1"/>
                </a:solidFill>
              </a:rPr>
              <a:t>φθάσωσι</a:t>
            </a:r>
            <a:r>
              <a:rPr lang="el-GR" sz="2400" b="1" dirty="0">
                <a:solidFill>
                  <a:schemeClr val="tx1"/>
                </a:solidFill>
              </a:rPr>
              <a:t>, δύναται να </a:t>
            </a:r>
            <a:r>
              <a:rPr lang="el-GR" sz="2400" b="1" dirty="0" err="1">
                <a:solidFill>
                  <a:schemeClr val="tx1"/>
                </a:solidFill>
              </a:rPr>
              <a:t>αποδείξη</a:t>
            </a:r>
            <a:r>
              <a:rPr lang="el-GR" sz="2400" b="1" dirty="0">
                <a:solidFill>
                  <a:schemeClr val="tx1"/>
                </a:solidFill>
              </a:rPr>
              <a:t> δια φορτωτικού ή </a:t>
            </a:r>
            <a:r>
              <a:rPr lang="el-GR" sz="2400" b="1" dirty="0" err="1">
                <a:solidFill>
                  <a:schemeClr val="tx1"/>
                </a:solidFill>
              </a:rPr>
              <a:t>αγωγιαστηρίου</a:t>
            </a:r>
            <a:r>
              <a:rPr lang="el-GR" sz="2400" b="1" dirty="0">
                <a:solidFill>
                  <a:schemeClr val="tx1"/>
                </a:solidFill>
              </a:rPr>
              <a:t> εγγράφου την προς αυτόν </a:t>
            </a:r>
            <a:r>
              <a:rPr lang="el-GR" sz="2400" b="1" dirty="0" err="1">
                <a:solidFill>
                  <a:schemeClr val="tx1"/>
                </a:solidFill>
              </a:rPr>
              <a:t>γενομένην</a:t>
            </a:r>
            <a:r>
              <a:rPr lang="el-GR" sz="2400" b="1" dirty="0">
                <a:solidFill>
                  <a:schemeClr val="tx1"/>
                </a:solidFill>
              </a:rPr>
              <a:t> </a:t>
            </a:r>
            <a:r>
              <a:rPr lang="el-GR" sz="2400" b="1" dirty="0" err="1">
                <a:solidFill>
                  <a:schemeClr val="tx1"/>
                </a:solidFill>
              </a:rPr>
              <a:t>αποστολήν</a:t>
            </a:r>
            <a:r>
              <a:rPr lang="el-GR" sz="2400" b="1" dirty="0">
                <a:solidFill>
                  <a:schemeClr val="tx1"/>
                </a:solidFill>
              </a:rPr>
              <a:t> των.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765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/>
          </a:bodyPr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l-GR" sz="2800" b="1" dirty="0" smtClean="0">
                <a:solidFill>
                  <a:schemeClr val="tx1"/>
                </a:solidFill>
              </a:rPr>
              <a:t>ΒΔ ΤΗΣ 19</a:t>
            </a:r>
            <a:r>
              <a:rPr lang="en-US" sz="2800" b="1" dirty="0" smtClean="0">
                <a:solidFill>
                  <a:schemeClr val="tx1"/>
                </a:solidFill>
              </a:rPr>
              <a:t>.4</a:t>
            </a:r>
            <a:r>
              <a:rPr lang="el-GR" sz="2800" b="1" dirty="0" smtClean="0">
                <a:solidFill>
                  <a:schemeClr val="tx1"/>
                </a:solidFill>
              </a:rPr>
              <a:t>/</a:t>
            </a:r>
            <a:r>
              <a:rPr lang="en-US" sz="2800" b="1" dirty="0" smtClean="0">
                <a:solidFill>
                  <a:schemeClr val="tx1"/>
                </a:solidFill>
              </a:rPr>
              <a:t>1.5.</a:t>
            </a:r>
            <a:r>
              <a:rPr lang="el-GR" sz="2800" b="1" dirty="0" smtClean="0">
                <a:solidFill>
                  <a:schemeClr val="tx1"/>
                </a:solidFill>
              </a:rPr>
              <a:t>1835</a:t>
            </a:r>
            <a:r>
              <a:rPr lang="el-GR" sz="2800" b="1" dirty="0">
                <a:solidFill>
                  <a:schemeClr val="tx1"/>
                </a:solidFill>
              </a:rPr>
              <a:t>: ΕΜΠΟΡΙΚΟΣ </a:t>
            </a:r>
            <a:r>
              <a:rPr lang="el-GR" sz="2800" b="1" dirty="0" smtClean="0">
                <a:solidFill>
                  <a:schemeClr val="tx1"/>
                </a:solidFill>
              </a:rPr>
              <a:t>ΝΟΜΟΣ 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l-GR" sz="2400" b="1" dirty="0" smtClean="0">
                <a:solidFill>
                  <a:schemeClr val="tx1"/>
                </a:solidFill>
              </a:rPr>
              <a:t>ΜΕΡΟΣ ΔΕΥΤΕΡΟΝ</a:t>
            </a:r>
          </a:p>
          <a:p>
            <a:r>
              <a:rPr lang="el-GR" sz="2400" b="1" dirty="0" smtClean="0">
                <a:solidFill>
                  <a:schemeClr val="tx1"/>
                </a:solidFill>
              </a:rPr>
              <a:t>Περί των παραγγελιοδόχων των </a:t>
            </a:r>
            <a:r>
              <a:rPr lang="el-GR" sz="2400" b="1" dirty="0" err="1" smtClean="0">
                <a:solidFill>
                  <a:schemeClr val="tx1"/>
                </a:solidFill>
              </a:rPr>
              <a:t>αναδεχομένων</a:t>
            </a:r>
            <a:r>
              <a:rPr lang="el-GR" sz="2400" b="1" dirty="0" smtClean="0">
                <a:solidFill>
                  <a:schemeClr val="tx1"/>
                </a:solidFill>
              </a:rPr>
              <a:t> την διά γης ή </a:t>
            </a:r>
            <a:r>
              <a:rPr lang="el-GR" sz="2400" b="1" dirty="0" err="1" smtClean="0">
                <a:solidFill>
                  <a:schemeClr val="tx1"/>
                </a:solidFill>
              </a:rPr>
              <a:t>δι</a:t>
            </a:r>
            <a:r>
              <a:rPr lang="el-GR" sz="2400" b="1" dirty="0" smtClean="0">
                <a:solidFill>
                  <a:schemeClr val="tx1"/>
                </a:solidFill>
              </a:rPr>
              <a:t>` ύδατος </a:t>
            </a:r>
            <a:r>
              <a:rPr lang="el-GR" sz="2400" b="1" dirty="0" err="1" smtClean="0">
                <a:solidFill>
                  <a:schemeClr val="tx1"/>
                </a:solidFill>
              </a:rPr>
              <a:t>μετακόμισιν</a:t>
            </a:r>
            <a:endParaRPr lang="el-GR" sz="2400" b="1" dirty="0" smtClean="0">
              <a:solidFill>
                <a:schemeClr val="tx1"/>
              </a:solidFill>
            </a:endParaRPr>
          </a:p>
          <a:p>
            <a:r>
              <a:rPr lang="el-GR" sz="2400" b="1" dirty="0" smtClean="0">
                <a:solidFill>
                  <a:schemeClr val="tx1"/>
                </a:solidFill>
              </a:rPr>
              <a:t> </a:t>
            </a:r>
          </a:p>
          <a:p>
            <a:r>
              <a:rPr lang="el-GR" sz="2400" b="1" dirty="0" smtClean="0">
                <a:solidFill>
                  <a:schemeClr val="tx1"/>
                </a:solidFill>
              </a:rPr>
              <a:t>Άρθρον 95</a:t>
            </a:r>
          </a:p>
          <a:p>
            <a:r>
              <a:rPr lang="el-GR" sz="2400" b="1" dirty="0" smtClean="0">
                <a:solidFill>
                  <a:schemeClr val="tx1"/>
                </a:solidFill>
              </a:rPr>
              <a:t> Ο παραγγελιοδόχος, όστις αναδέχεται την διά γης ή </a:t>
            </a:r>
            <a:r>
              <a:rPr lang="el-GR" sz="2400" b="1" dirty="0" err="1" smtClean="0">
                <a:solidFill>
                  <a:schemeClr val="tx1"/>
                </a:solidFill>
              </a:rPr>
              <a:t>δι</a:t>
            </a:r>
            <a:r>
              <a:rPr lang="el-GR" sz="2400" b="1" dirty="0" smtClean="0">
                <a:solidFill>
                  <a:schemeClr val="tx1"/>
                </a:solidFill>
              </a:rPr>
              <a:t>` ύδατος </a:t>
            </a:r>
            <a:r>
              <a:rPr lang="el-GR" sz="2400" b="1" dirty="0" err="1" smtClean="0">
                <a:solidFill>
                  <a:schemeClr val="tx1"/>
                </a:solidFill>
              </a:rPr>
              <a:t>μετακόμισιν</a:t>
            </a:r>
            <a:r>
              <a:rPr lang="el-GR" sz="2400" b="1" dirty="0" smtClean="0">
                <a:solidFill>
                  <a:schemeClr val="tx1"/>
                </a:solidFill>
              </a:rPr>
              <a:t>, </a:t>
            </a:r>
            <a:r>
              <a:rPr lang="el-GR" sz="2400" b="1" dirty="0" err="1" smtClean="0">
                <a:solidFill>
                  <a:schemeClr val="tx1"/>
                </a:solidFill>
              </a:rPr>
              <a:t>χρεωστεί</a:t>
            </a:r>
            <a:r>
              <a:rPr lang="el-GR" sz="2400" b="1" dirty="0" smtClean="0">
                <a:solidFill>
                  <a:schemeClr val="tx1"/>
                </a:solidFill>
              </a:rPr>
              <a:t> να </a:t>
            </a:r>
            <a:r>
              <a:rPr lang="el-GR" sz="2400" b="1" dirty="0" err="1" smtClean="0">
                <a:solidFill>
                  <a:schemeClr val="tx1"/>
                </a:solidFill>
              </a:rPr>
              <a:t>καταγράφη</a:t>
            </a:r>
            <a:r>
              <a:rPr lang="el-GR" sz="2400" b="1" dirty="0" smtClean="0">
                <a:solidFill>
                  <a:schemeClr val="tx1"/>
                </a:solidFill>
              </a:rPr>
              <a:t> εις το </a:t>
            </a:r>
            <a:r>
              <a:rPr lang="el-GR" sz="2400" b="1" dirty="0" err="1" smtClean="0">
                <a:solidFill>
                  <a:schemeClr val="tx1"/>
                </a:solidFill>
              </a:rPr>
              <a:t>ημερολόγιόν</a:t>
            </a:r>
            <a:r>
              <a:rPr lang="el-GR" sz="2400" b="1" dirty="0" smtClean="0">
                <a:solidFill>
                  <a:schemeClr val="tx1"/>
                </a:solidFill>
              </a:rPr>
              <a:t> του το είδος και την ποσότητα των πραγματειών, προσέτι δε και την </a:t>
            </a:r>
            <a:r>
              <a:rPr lang="el-GR" sz="2400" b="1" dirty="0" err="1" smtClean="0">
                <a:solidFill>
                  <a:schemeClr val="tx1"/>
                </a:solidFill>
              </a:rPr>
              <a:t>αξίαν</a:t>
            </a:r>
            <a:r>
              <a:rPr lang="el-GR" sz="2400" b="1" dirty="0" smtClean="0">
                <a:solidFill>
                  <a:schemeClr val="tx1"/>
                </a:solidFill>
              </a:rPr>
              <a:t> των, αν </a:t>
            </a:r>
            <a:r>
              <a:rPr lang="el-GR" sz="2400" b="1" dirty="0" err="1" smtClean="0">
                <a:solidFill>
                  <a:schemeClr val="tx1"/>
                </a:solidFill>
              </a:rPr>
              <a:t>γενή</a:t>
            </a:r>
            <a:r>
              <a:rPr lang="el-GR" sz="2400" b="1" dirty="0" smtClean="0">
                <a:solidFill>
                  <a:schemeClr val="tx1"/>
                </a:solidFill>
              </a:rPr>
              <a:t> περί τούτου αίτησις.</a:t>
            </a:r>
            <a:endParaRPr lang="el-GR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886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8064896" cy="5112568"/>
          </a:xfrm>
        </p:spPr>
        <p:txBody>
          <a:bodyPr>
            <a:normAutofit/>
          </a:bodyPr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l-GR" sz="2400" b="1" dirty="0" smtClean="0">
                <a:solidFill>
                  <a:schemeClr val="tx1"/>
                </a:solidFill>
              </a:rPr>
              <a:t>ΒΔ ΤΗΣ 19</a:t>
            </a:r>
            <a:r>
              <a:rPr lang="en-US" sz="2400" b="1" dirty="0" smtClean="0">
                <a:solidFill>
                  <a:schemeClr val="tx1"/>
                </a:solidFill>
              </a:rPr>
              <a:t>.4</a:t>
            </a:r>
            <a:r>
              <a:rPr lang="el-GR" sz="2400" b="1" dirty="0" smtClean="0">
                <a:solidFill>
                  <a:schemeClr val="tx1"/>
                </a:solidFill>
              </a:rPr>
              <a:t>/</a:t>
            </a:r>
            <a:r>
              <a:rPr lang="en-US" sz="2400" b="1" dirty="0" smtClean="0">
                <a:solidFill>
                  <a:schemeClr val="tx1"/>
                </a:solidFill>
              </a:rPr>
              <a:t>1.5.</a:t>
            </a:r>
            <a:r>
              <a:rPr lang="el-GR" sz="2400" b="1" dirty="0" smtClean="0">
                <a:solidFill>
                  <a:schemeClr val="tx1"/>
                </a:solidFill>
              </a:rPr>
              <a:t>1835</a:t>
            </a:r>
            <a:r>
              <a:rPr lang="el-GR" sz="2400" b="1" dirty="0">
                <a:solidFill>
                  <a:schemeClr val="tx1"/>
                </a:solidFill>
              </a:rPr>
              <a:t>: ΕΜΠΟΡΙΚΟΣ </a:t>
            </a:r>
            <a:r>
              <a:rPr lang="el-GR" sz="2400" b="1" dirty="0" smtClean="0">
                <a:solidFill>
                  <a:schemeClr val="tx1"/>
                </a:solidFill>
              </a:rPr>
              <a:t>ΝΟΜΟΣ.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Άρθρον 96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εγγυητής, ότι αι </a:t>
            </a:r>
            <a:r>
              <a:rPr lang="el-GR" b="1" dirty="0" err="1">
                <a:solidFill>
                  <a:schemeClr val="tx1"/>
                </a:solidFill>
              </a:rPr>
              <a:t>πραγματείαι</a:t>
            </a:r>
            <a:r>
              <a:rPr lang="el-GR" b="1" dirty="0">
                <a:solidFill>
                  <a:schemeClr val="tx1"/>
                </a:solidFill>
              </a:rPr>
              <a:t> θέλουν φθάσει εντός της εις το </a:t>
            </a:r>
            <a:r>
              <a:rPr lang="el-GR" b="1" dirty="0" err="1">
                <a:solidFill>
                  <a:schemeClr val="tx1"/>
                </a:solidFill>
              </a:rPr>
              <a:t>αγωγιαστήριον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έγγραφον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ωρισμένης</a:t>
            </a:r>
            <a:r>
              <a:rPr lang="el-GR" b="1" dirty="0">
                <a:solidFill>
                  <a:schemeClr val="tx1"/>
                </a:solidFill>
              </a:rPr>
              <a:t> προθεσμίας, εκτός αν νομίμως </a:t>
            </a:r>
            <a:r>
              <a:rPr lang="el-GR" b="1" dirty="0" err="1">
                <a:solidFill>
                  <a:schemeClr val="tx1"/>
                </a:solidFill>
              </a:rPr>
              <a:t>αποδείξη</a:t>
            </a:r>
            <a:r>
              <a:rPr lang="el-GR" b="1" dirty="0">
                <a:solidFill>
                  <a:schemeClr val="tx1"/>
                </a:solidFill>
              </a:rPr>
              <a:t> ότι </a:t>
            </a:r>
            <a:r>
              <a:rPr lang="el-GR" b="1" dirty="0" err="1">
                <a:solidFill>
                  <a:schemeClr val="tx1"/>
                </a:solidFill>
              </a:rPr>
              <a:t>εμποδίσθη</a:t>
            </a:r>
            <a:r>
              <a:rPr lang="el-GR" b="1" dirty="0">
                <a:solidFill>
                  <a:schemeClr val="tx1"/>
                </a:solidFill>
              </a:rPr>
              <a:t> εξ </a:t>
            </a:r>
            <a:r>
              <a:rPr lang="el-GR" b="1" dirty="0" err="1">
                <a:solidFill>
                  <a:schemeClr val="tx1"/>
                </a:solidFill>
              </a:rPr>
              <a:t>ακαταμαχήτου</a:t>
            </a:r>
            <a:r>
              <a:rPr lang="el-GR" b="1" dirty="0">
                <a:solidFill>
                  <a:schemeClr val="tx1"/>
                </a:solidFill>
              </a:rPr>
              <a:t> δυνάμεως.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200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92888" cy="5112568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1"/>
                </a:solidFill>
              </a:rPr>
              <a:t>ΒΔ </a:t>
            </a:r>
            <a:r>
              <a:rPr lang="el-GR" sz="2400" b="1" dirty="0" smtClean="0">
                <a:solidFill>
                  <a:schemeClr val="tx1"/>
                </a:solidFill>
              </a:rPr>
              <a:t>ΤΗΣ 19.4/1.5.1835</a:t>
            </a:r>
            <a:r>
              <a:rPr lang="el-GR" sz="2400" b="1" dirty="0">
                <a:solidFill>
                  <a:schemeClr val="tx1"/>
                </a:solidFill>
              </a:rPr>
              <a:t>: ΕΜΠΟΡΙΚΟΣ </a:t>
            </a:r>
            <a:r>
              <a:rPr lang="el-GR" sz="2400" b="1" dirty="0" smtClean="0">
                <a:solidFill>
                  <a:schemeClr val="tx1"/>
                </a:solidFill>
              </a:rPr>
              <a:t>ΝΟΜΟΣ.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Άρθρον 97</a:t>
            </a:r>
          </a:p>
          <a:p>
            <a:r>
              <a:rPr lang="el-GR" b="1" dirty="0">
                <a:solidFill>
                  <a:schemeClr val="tx1"/>
                </a:solidFill>
              </a:rPr>
              <a:t> </a:t>
            </a:r>
            <a:r>
              <a:rPr lang="el-GR" b="1" dirty="0" smtClean="0">
                <a:solidFill>
                  <a:schemeClr val="tx1"/>
                </a:solidFill>
              </a:rPr>
              <a:t>  </a:t>
            </a:r>
            <a:r>
              <a:rPr lang="el-GR" b="1" dirty="0">
                <a:solidFill>
                  <a:schemeClr val="tx1"/>
                </a:solidFill>
              </a:rPr>
              <a:t>Είναι υπεύθυνος περί πάσης αβαρίας ή φθοράς των πραγματειών και πραγμάτων, αν εις το </a:t>
            </a:r>
            <a:r>
              <a:rPr lang="el-GR" b="1" dirty="0" err="1">
                <a:solidFill>
                  <a:schemeClr val="tx1"/>
                </a:solidFill>
              </a:rPr>
              <a:t>αγωγιαστήριον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έγγραφον</a:t>
            </a:r>
            <a:r>
              <a:rPr lang="el-GR" b="1" dirty="0">
                <a:solidFill>
                  <a:schemeClr val="tx1"/>
                </a:solidFill>
              </a:rPr>
              <a:t> δεν </a:t>
            </a:r>
            <a:r>
              <a:rPr lang="el-GR" b="1" dirty="0" err="1">
                <a:solidFill>
                  <a:schemeClr val="tx1"/>
                </a:solidFill>
              </a:rPr>
              <a:t>συνωμολογήθη</a:t>
            </a:r>
            <a:r>
              <a:rPr lang="el-GR" b="1" dirty="0">
                <a:solidFill>
                  <a:schemeClr val="tx1"/>
                </a:solidFill>
              </a:rPr>
              <a:t> το εναντίον ή αν δεν </a:t>
            </a:r>
            <a:r>
              <a:rPr lang="el-GR" b="1" dirty="0" err="1">
                <a:solidFill>
                  <a:schemeClr val="tx1"/>
                </a:solidFill>
              </a:rPr>
              <a:t>υπήρξεν</a:t>
            </a:r>
            <a:r>
              <a:rPr lang="el-GR" b="1" dirty="0">
                <a:solidFill>
                  <a:schemeClr val="tx1"/>
                </a:solidFill>
              </a:rPr>
              <a:t> ακαταμάχητος δύναμις.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924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1"/>
                </a:solidFill>
              </a:rPr>
              <a:t>ΒΔ </a:t>
            </a:r>
            <a:r>
              <a:rPr lang="el-GR" sz="2400" b="1" dirty="0" smtClean="0">
                <a:solidFill>
                  <a:schemeClr val="tx1"/>
                </a:solidFill>
              </a:rPr>
              <a:t>ΤΗΣ 19</a:t>
            </a:r>
            <a:r>
              <a:rPr lang="en-US" sz="2400" b="1" dirty="0" smtClean="0">
                <a:solidFill>
                  <a:schemeClr val="tx1"/>
                </a:solidFill>
              </a:rPr>
              <a:t>.4</a:t>
            </a:r>
            <a:r>
              <a:rPr lang="el-GR" sz="2400" b="1" dirty="0" smtClean="0">
                <a:solidFill>
                  <a:schemeClr val="tx1"/>
                </a:solidFill>
              </a:rPr>
              <a:t>/</a:t>
            </a:r>
            <a:r>
              <a:rPr lang="en-US" sz="2400" b="1" dirty="0" smtClean="0">
                <a:solidFill>
                  <a:schemeClr val="tx1"/>
                </a:solidFill>
              </a:rPr>
              <a:t>1.5.</a:t>
            </a:r>
            <a:r>
              <a:rPr lang="el-GR" sz="2400" b="1" dirty="0" smtClean="0">
                <a:solidFill>
                  <a:schemeClr val="tx1"/>
                </a:solidFill>
              </a:rPr>
              <a:t>1835</a:t>
            </a:r>
            <a:r>
              <a:rPr lang="el-GR" sz="2400" b="1" dirty="0">
                <a:solidFill>
                  <a:schemeClr val="tx1"/>
                </a:solidFill>
              </a:rPr>
              <a:t>: ΕΜΠΟΡΙΚΟΣ </a:t>
            </a:r>
            <a:r>
              <a:rPr lang="el-GR" sz="2400" b="1" dirty="0" smtClean="0">
                <a:solidFill>
                  <a:schemeClr val="tx1"/>
                </a:solidFill>
              </a:rPr>
              <a:t>ΝΟΜΟΣ.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Άρθρον 98</a:t>
            </a:r>
            <a:endParaRPr lang="el-GR" dirty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υπεύθυνος περί των πράξεων του μεσολαβούντος παραγγελιοδόχου, προς τον οποίον διευθύνει τας πραγματείας.</a:t>
            </a:r>
            <a:endParaRPr lang="el-GR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01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1"/>
                </a:solidFill>
              </a:rPr>
              <a:t>ΒΔ </a:t>
            </a:r>
            <a:r>
              <a:rPr lang="el-GR" sz="2400" b="1" dirty="0" smtClean="0">
                <a:solidFill>
                  <a:schemeClr val="tx1"/>
                </a:solidFill>
              </a:rPr>
              <a:t>ΤΗΣ 19</a:t>
            </a:r>
            <a:r>
              <a:rPr lang="en-US" sz="2400" b="1" dirty="0" smtClean="0">
                <a:solidFill>
                  <a:schemeClr val="tx1"/>
                </a:solidFill>
              </a:rPr>
              <a:t>.4</a:t>
            </a:r>
            <a:r>
              <a:rPr lang="el-GR" sz="2400" b="1" dirty="0" smtClean="0">
                <a:solidFill>
                  <a:schemeClr val="tx1"/>
                </a:solidFill>
              </a:rPr>
              <a:t>/</a:t>
            </a:r>
            <a:r>
              <a:rPr lang="en-US" sz="2400" b="1" dirty="0" smtClean="0">
                <a:solidFill>
                  <a:schemeClr val="tx1"/>
                </a:solidFill>
              </a:rPr>
              <a:t>1.5.</a:t>
            </a:r>
            <a:r>
              <a:rPr lang="el-GR" sz="2400" b="1" dirty="0" smtClean="0">
                <a:solidFill>
                  <a:schemeClr val="tx1"/>
                </a:solidFill>
              </a:rPr>
              <a:t>1835</a:t>
            </a:r>
            <a:r>
              <a:rPr lang="el-GR" sz="2400" b="1" dirty="0">
                <a:solidFill>
                  <a:schemeClr val="tx1"/>
                </a:solidFill>
              </a:rPr>
              <a:t>: ΕΜΠΟΡΙΚΟΣ </a:t>
            </a:r>
            <a:r>
              <a:rPr lang="el-GR" sz="2400" b="1" dirty="0" smtClean="0">
                <a:solidFill>
                  <a:schemeClr val="tx1"/>
                </a:solidFill>
              </a:rPr>
              <a:t>Ν</a:t>
            </a:r>
            <a:r>
              <a:rPr lang="en-US" sz="2400" b="1" dirty="0" smtClean="0">
                <a:solidFill>
                  <a:schemeClr val="tx1"/>
                </a:solidFill>
              </a:rPr>
              <a:t>OMO</a:t>
            </a:r>
            <a:r>
              <a:rPr lang="el-GR" sz="2400" b="1" dirty="0" smtClean="0">
                <a:solidFill>
                  <a:schemeClr val="tx1"/>
                </a:solidFill>
              </a:rPr>
              <a:t>Σ.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Άρθρον 100</a:t>
            </a:r>
          </a:p>
          <a:p>
            <a:r>
              <a:rPr lang="el-GR" b="1" dirty="0">
                <a:solidFill>
                  <a:schemeClr val="tx1"/>
                </a:solidFill>
              </a:rPr>
              <a:t> </a:t>
            </a:r>
          </a:p>
          <a:p>
            <a:r>
              <a:rPr lang="el-GR" b="1" dirty="0">
                <a:solidFill>
                  <a:schemeClr val="tx1"/>
                </a:solidFill>
              </a:rPr>
              <a:t>Το </a:t>
            </a:r>
            <a:r>
              <a:rPr lang="el-GR" b="1" dirty="0" err="1">
                <a:solidFill>
                  <a:schemeClr val="tx1"/>
                </a:solidFill>
              </a:rPr>
              <a:t>αγωγιαστήριον</a:t>
            </a:r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έγγραφον</a:t>
            </a:r>
            <a:r>
              <a:rPr lang="el-GR" b="1" dirty="0">
                <a:solidFill>
                  <a:schemeClr val="tx1"/>
                </a:solidFill>
              </a:rPr>
              <a:t> συσταίνει συνάλλαγμα μεταξύ του </a:t>
            </a:r>
            <a:r>
              <a:rPr lang="el-GR" b="1" dirty="0" err="1">
                <a:solidFill>
                  <a:schemeClr val="tx1"/>
                </a:solidFill>
              </a:rPr>
              <a:t>αποστολέως</a:t>
            </a:r>
            <a:r>
              <a:rPr lang="el-GR" b="1" dirty="0">
                <a:solidFill>
                  <a:schemeClr val="tx1"/>
                </a:solidFill>
              </a:rPr>
              <a:t> και του </a:t>
            </a:r>
            <a:r>
              <a:rPr lang="el-GR" b="1" dirty="0" err="1">
                <a:solidFill>
                  <a:schemeClr val="tx1"/>
                </a:solidFill>
              </a:rPr>
              <a:t>αγωγιάτου</a:t>
            </a:r>
            <a:r>
              <a:rPr lang="el-GR" b="1" dirty="0">
                <a:solidFill>
                  <a:schemeClr val="tx1"/>
                </a:solidFill>
              </a:rPr>
              <a:t> ή μεταξύ του </a:t>
            </a:r>
            <a:r>
              <a:rPr lang="el-GR" b="1" dirty="0" err="1">
                <a:solidFill>
                  <a:schemeClr val="tx1"/>
                </a:solidFill>
              </a:rPr>
              <a:t>αποστολέως</a:t>
            </a:r>
            <a:r>
              <a:rPr lang="el-GR" b="1" dirty="0">
                <a:solidFill>
                  <a:schemeClr val="tx1"/>
                </a:solidFill>
              </a:rPr>
              <a:t>, του παραγγελιοδόχου, και του </a:t>
            </a:r>
            <a:r>
              <a:rPr lang="el-GR" b="1" dirty="0" err="1">
                <a:solidFill>
                  <a:schemeClr val="tx1"/>
                </a:solidFill>
              </a:rPr>
              <a:t>αγωγιάτου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  <a:p>
            <a:r>
              <a:rPr lang="el-GR" b="1" dirty="0"/>
              <a:t> </a:t>
            </a:r>
            <a:endParaRPr lang="el-GR" dirty="0"/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08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6260232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fontScale="85000" lnSpcReduction="10000"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u="sng" dirty="0" smtClean="0">
                <a:solidFill>
                  <a:schemeClr val="tx1"/>
                </a:solidFill>
              </a:rPr>
              <a:t>Ι</a:t>
            </a:r>
            <a:r>
              <a:rPr lang="en-US" b="1" u="sng" dirty="0" smtClean="0">
                <a:solidFill>
                  <a:schemeClr val="tx1"/>
                </a:solidFill>
              </a:rPr>
              <a:t>.</a:t>
            </a:r>
            <a:r>
              <a:rPr lang="el-GR" b="1" u="sng" dirty="0" smtClean="0">
                <a:solidFill>
                  <a:schemeClr val="tx1"/>
                </a:solidFill>
              </a:rPr>
              <a:t> </a:t>
            </a:r>
            <a:r>
              <a:rPr lang="el-GR" b="1" u="sng" dirty="0">
                <a:solidFill>
                  <a:schemeClr val="tx1"/>
                </a:solidFill>
              </a:rPr>
              <a:t>Παραγγελιοδόχος μεταφοράς (</a:t>
            </a:r>
            <a:r>
              <a:rPr lang="el-GR" b="1" u="sng" dirty="0" err="1">
                <a:solidFill>
                  <a:schemeClr val="tx1"/>
                </a:solidFill>
              </a:rPr>
              <a:t>διαμεταφορέας</a:t>
            </a:r>
            <a:r>
              <a:rPr lang="el-GR" b="1" u="sng" dirty="0">
                <a:solidFill>
                  <a:schemeClr val="tx1"/>
                </a:solidFill>
              </a:rPr>
              <a:t>) : </a:t>
            </a:r>
            <a:endParaRPr lang="en-US" b="1" u="sng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Άρθρο </a:t>
            </a:r>
            <a:r>
              <a:rPr lang="el-GR" b="1" dirty="0">
                <a:solidFill>
                  <a:schemeClr val="tx1"/>
                </a:solidFill>
              </a:rPr>
              <a:t>95 Εμπορικού Νόμου. Κατά κανόνα καταρτίζει κατ’ επάγγελμα συμβάσεις στο δικό του όνομα, αλλά για λογαριασμό του </a:t>
            </a:r>
            <a:r>
              <a:rPr lang="el-GR" b="1" dirty="0" err="1">
                <a:solidFill>
                  <a:schemeClr val="tx1"/>
                </a:solidFill>
              </a:rPr>
              <a:t>παραγγελέως</a:t>
            </a:r>
            <a:r>
              <a:rPr lang="el-GR" b="1" dirty="0">
                <a:solidFill>
                  <a:schemeClr val="tx1"/>
                </a:solidFill>
              </a:rPr>
              <a:t> πελάτη του. Εφαρμόζονται οι διατάξεις Εμπορικού Νόμου 95 </a:t>
            </a:r>
            <a:r>
              <a:rPr lang="el-GR" b="1" dirty="0" err="1">
                <a:solidFill>
                  <a:schemeClr val="tx1"/>
                </a:solidFill>
              </a:rPr>
              <a:t>επ</a:t>
            </a:r>
            <a:r>
              <a:rPr lang="el-GR" b="1" dirty="0">
                <a:solidFill>
                  <a:schemeClr val="tx1"/>
                </a:solidFill>
              </a:rPr>
              <a:t>. Επικουρικώς, όσον αφορά την εγγυητική του ευθύνη έναντι του μεταφορέως, ενδιαμέσου παραγγελιοδόχου μεταφοράς κλπ. εφαρμόζονται οι διατάξεις της διεθνούς συμβάσεως CMR. 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9525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752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112568"/>
          </a:xfrm>
        </p:spPr>
        <p:txBody>
          <a:bodyPr>
            <a:normAutofit fontScale="85000" lnSpcReduction="20000"/>
          </a:bodyPr>
          <a:lstStyle/>
          <a:p>
            <a:r>
              <a:rPr lang="el-GR" sz="2400" b="1" dirty="0">
                <a:solidFill>
                  <a:schemeClr val="tx1"/>
                </a:solidFill>
              </a:rPr>
              <a:t>ΒΔ </a:t>
            </a:r>
            <a:r>
              <a:rPr lang="el-GR" sz="2400" b="1" dirty="0" smtClean="0">
                <a:solidFill>
                  <a:schemeClr val="tx1"/>
                </a:solidFill>
              </a:rPr>
              <a:t> ΤΗΣ 19.4/1.5.1835</a:t>
            </a:r>
            <a:r>
              <a:rPr lang="el-GR" sz="2400" b="1" dirty="0">
                <a:solidFill>
                  <a:schemeClr val="tx1"/>
                </a:solidFill>
              </a:rPr>
              <a:t>: ΕΜΠΟΡΙΚΟΣ </a:t>
            </a:r>
            <a:r>
              <a:rPr lang="el-GR" sz="2400" b="1" dirty="0" smtClean="0">
                <a:solidFill>
                  <a:schemeClr val="tx1"/>
                </a:solidFill>
              </a:rPr>
              <a:t>ΝΟΜΟΣ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Άρθρον </a:t>
            </a:r>
            <a:r>
              <a:rPr lang="el-GR" b="1" dirty="0" smtClean="0">
                <a:solidFill>
                  <a:schemeClr val="tx1"/>
                </a:solidFill>
              </a:rPr>
              <a:t>105</a:t>
            </a:r>
            <a:endParaRPr lang="el-GR" b="1" dirty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 </a:t>
            </a:r>
          </a:p>
          <a:p>
            <a:r>
              <a:rPr lang="el-GR" b="1" dirty="0">
                <a:solidFill>
                  <a:schemeClr val="tx1"/>
                </a:solidFill>
              </a:rPr>
              <a:t>Αν </a:t>
            </a:r>
            <a:r>
              <a:rPr lang="el-GR" b="1" dirty="0" err="1">
                <a:solidFill>
                  <a:schemeClr val="tx1"/>
                </a:solidFill>
              </a:rPr>
              <a:t>συμβή</a:t>
            </a:r>
            <a:r>
              <a:rPr lang="el-GR" b="1" dirty="0">
                <a:solidFill>
                  <a:schemeClr val="tx1"/>
                </a:solidFill>
              </a:rPr>
              <a:t>  </a:t>
            </a:r>
            <a:r>
              <a:rPr lang="el-GR" b="1" dirty="0" err="1">
                <a:solidFill>
                  <a:schemeClr val="tx1"/>
                </a:solidFill>
              </a:rPr>
              <a:t>αποποίησις</a:t>
            </a:r>
            <a:r>
              <a:rPr lang="el-GR" b="1" dirty="0">
                <a:solidFill>
                  <a:schemeClr val="tx1"/>
                </a:solidFill>
              </a:rPr>
              <a:t> ή  διαφορά  ως  προς την  </a:t>
            </a:r>
            <a:r>
              <a:rPr lang="el-GR" b="1" dirty="0" err="1">
                <a:solidFill>
                  <a:schemeClr val="tx1"/>
                </a:solidFill>
              </a:rPr>
              <a:t>παραλαβήν</a:t>
            </a:r>
            <a:r>
              <a:rPr lang="el-GR" b="1" dirty="0">
                <a:solidFill>
                  <a:schemeClr val="tx1"/>
                </a:solidFill>
              </a:rPr>
              <a:t> των </a:t>
            </a:r>
            <a:r>
              <a:rPr lang="el-GR" b="1" dirty="0" err="1">
                <a:solidFill>
                  <a:schemeClr val="tx1"/>
                </a:solidFill>
              </a:rPr>
              <a:t>μετακομισθέντων</a:t>
            </a:r>
            <a:r>
              <a:rPr lang="el-GR" b="1" dirty="0">
                <a:solidFill>
                  <a:schemeClr val="tx1"/>
                </a:solidFill>
              </a:rPr>
              <a:t> πραγμάτων, η </a:t>
            </a:r>
            <a:r>
              <a:rPr lang="el-GR" b="1" dirty="0" err="1">
                <a:solidFill>
                  <a:schemeClr val="tx1"/>
                </a:solidFill>
              </a:rPr>
              <a:t>κατάστασις</a:t>
            </a:r>
            <a:r>
              <a:rPr lang="el-GR" b="1" dirty="0">
                <a:solidFill>
                  <a:schemeClr val="tx1"/>
                </a:solidFill>
              </a:rPr>
              <a:t> αυτών εξετάζεται και </a:t>
            </a:r>
            <a:r>
              <a:rPr lang="el-GR" b="1" dirty="0" err="1">
                <a:solidFill>
                  <a:schemeClr val="tx1"/>
                </a:solidFill>
              </a:rPr>
              <a:t>βεβαιούται</a:t>
            </a:r>
            <a:r>
              <a:rPr lang="el-GR" b="1" dirty="0">
                <a:solidFill>
                  <a:schemeClr val="tx1"/>
                </a:solidFill>
              </a:rPr>
              <a:t> υπό δοκιμαστών, </a:t>
            </a:r>
            <a:r>
              <a:rPr lang="el-GR" b="1" dirty="0" err="1">
                <a:solidFill>
                  <a:schemeClr val="tx1"/>
                </a:solidFill>
              </a:rPr>
              <a:t>διωρισμένων</a:t>
            </a:r>
            <a:r>
              <a:rPr lang="el-GR" b="1" dirty="0">
                <a:solidFill>
                  <a:schemeClr val="tx1"/>
                </a:solidFill>
              </a:rPr>
              <a:t> παρά του προέδρου των </a:t>
            </a:r>
            <a:r>
              <a:rPr lang="el-GR" b="1" dirty="0" err="1">
                <a:solidFill>
                  <a:schemeClr val="tx1"/>
                </a:solidFill>
              </a:rPr>
              <a:t>εμποροδικών</a:t>
            </a:r>
            <a:r>
              <a:rPr lang="el-GR" b="1" dirty="0">
                <a:solidFill>
                  <a:schemeClr val="tx1"/>
                </a:solidFill>
              </a:rPr>
              <a:t> ή, εν ελλείψει τούτου αναφοράς.</a:t>
            </a:r>
          </a:p>
          <a:p>
            <a:r>
              <a:rPr lang="el-GR" b="1" dirty="0">
                <a:solidFill>
                  <a:schemeClr val="tx1"/>
                </a:solidFill>
              </a:rPr>
              <a:t>Τα πράγματα ταύτα δύνανται να </a:t>
            </a:r>
            <a:r>
              <a:rPr lang="el-GR" b="1" dirty="0" err="1">
                <a:solidFill>
                  <a:schemeClr val="tx1"/>
                </a:solidFill>
              </a:rPr>
              <a:t>παρακατατεθώσι</a:t>
            </a:r>
            <a:r>
              <a:rPr lang="el-GR" b="1" dirty="0">
                <a:solidFill>
                  <a:schemeClr val="tx1"/>
                </a:solidFill>
              </a:rPr>
              <a:t>, να </a:t>
            </a:r>
            <a:r>
              <a:rPr lang="el-GR" b="1" dirty="0" err="1">
                <a:solidFill>
                  <a:schemeClr val="tx1"/>
                </a:solidFill>
              </a:rPr>
              <a:t>μεσεγγυηθώσι</a:t>
            </a:r>
            <a:r>
              <a:rPr lang="el-GR" b="1" dirty="0">
                <a:solidFill>
                  <a:schemeClr val="tx1"/>
                </a:solidFill>
              </a:rPr>
              <a:t>, και επομένως να </a:t>
            </a:r>
            <a:r>
              <a:rPr lang="el-GR" b="1" dirty="0" err="1">
                <a:solidFill>
                  <a:schemeClr val="tx1"/>
                </a:solidFill>
              </a:rPr>
              <a:t>μετακομισθώσιν</a:t>
            </a:r>
            <a:r>
              <a:rPr lang="el-GR" b="1" dirty="0">
                <a:solidFill>
                  <a:schemeClr val="tx1"/>
                </a:solidFill>
              </a:rPr>
              <a:t> εις δημόσιον </a:t>
            </a:r>
            <a:r>
              <a:rPr lang="el-GR" b="1" dirty="0" err="1">
                <a:solidFill>
                  <a:schemeClr val="tx1"/>
                </a:solidFill>
              </a:rPr>
              <a:t>αποδοχείον</a:t>
            </a:r>
            <a:r>
              <a:rPr lang="el-GR" b="1" dirty="0">
                <a:solidFill>
                  <a:schemeClr val="tx1"/>
                </a:solidFill>
              </a:rPr>
              <a:t>. Δύναται και να </a:t>
            </a:r>
            <a:r>
              <a:rPr lang="el-GR" b="1" dirty="0" err="1">
                <a:solidFill>
                  <a:schemeClr val="tx1"/>
                </a:solidFill>
              </a:rPr>
              <a:t>πωληθή</a:t>
            </a:r>
            <a:r>
              <a:rPr lang="el-GR" b="1" dirty="0">
                <a:solidFill>
                  <a:schemeClr val="tx1"/>
                </a:solidFill>
              </a:rPr>
              <a:t> υπέρ του </a:t>
            </a:r>
            <a:r>
              <a:rPr lang="el-GR" b="1" dirty="0" err="1">
                <a:solidFill>
                  <a:schemeClr val="tx1"/>
                </a:solidFill>
              </a:rPr>
              <a:t>αγωγιάτου</a:t>
            </a:r>
            <a:r>
              <a:rPr lang="el-GR" b="1" dirty="0">
                <a:solidFill>
                  <a:schemeClr val="tx1"/>
                </a:solidFill>
              </a:rPr>
              <a:t> μέρος </a:t>
            </a:r>
            <a:r>
              <a:rPr lang="el-GR" b="1" dirty="0" err="1">
                <a:solidFill>
                  <a:schemeClr val="tx1"/>
                </a:solidFill>
              </a:rPr>
              <a:t>ισότιμον</a:t>
            </a:r>
            <a:r>
              <a:rPr lang="el-GR" b="1" dirty="0">
                <a:solidFill>
                  <a:schemeClr val="tx1"/>
                </a:solidFill>
              </a:rPr>
              <a:t> του </a:t>
            </a:r>
            <a:r>
              <a:rPr lang="el-GR" b="1" dirty="0" err="1">
                <a:solidFill>
                  <a:schemeClr val="tx1"/>
                </a:solidFill>
              </a:rPr>
              <a:t>αγωγίου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  <a:p>
            <a:r>
              <a:rPr lang="el-GR" b="1" dirty="0"/>
              <a:t> </a:t>
            </a:r>
            <a:endParaRPr lang="el-GR" dirty="0"/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5887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5328592"/>
          </a:xfrm>
        </p:spPr>
        <p:txBody>
          <a:bodyPr>
            <a:normAutofit fontScale="40000" lnSpcReduction="20000"/>
          </a:bodyPr>
          <a:lstStyle/>
          <a:p>
            <a:r>
              <a:rPr lang="el-GR" sz="6000" b="1" dirty="0" smtClean="0">
                <a:solidFill>
                  <a:schemeClr val="tx1"/>
                </a:solidFill>
              </a:rPr>
              <a:t>ΒΔ ΤΗΣ 19.4/1.5.1835</a:t>
            </a:r>
            <a:r>
              <a:rPr lang="el-GR" sz="6000" b="1" dirty="0">
                <a:solidFill>
                  <a:schemeClr val="tx1"/>
                </a:solidFill>
              </a:rPr>
              <a:t>: ΕΜΠΟΡΙΚΟΣ </a:t>
            </a:r>
            <a:r>
              <a:rPr lang="el-GR" sz="6000" b="1" dirty="0" smtClean="0">
                <a:solidFill>
                  <a:schemeClr val="tx1"/>
                </a:solidFill>
              </a:rPr>
              <a:t>ΝΟΜΟΣ</a:t>
            </a:r>
            <a:endParaRPr lang="en-US" sz="6000" b="1" dirty="0" smtClean="0">
              <a:solidFill>
                <a:schemeClr val="tx1"/>
              </a:solidFill>
            </a:endParaRPr>
          </a:p>
          <a:p>
            <a:r>
              <a:rPr lang="el-GR" sz="6000" b="1" dirty="0">
                <a:solidFill>
                  <a:schemeClr val="tx1"/>
                </a:solidFill>
              </a:rPr>
              <a:t>Άρθρον 107 </a:t>
            </a:r>
            <a:endParaRPr lang="el-GR" sz="6000" dirty="0">
              <a:solidFill>
                <a:schemeClr val="tx1"/>
              </a:solidFill>
            </a:endParaRPr>
          </a:p>
          <a:p>
            <a:r>
              <a:rPr lang="el-GR" sz="6000" b="1" dirty="0">
                <a:solidFill>
                  <a:schemeClr val="tx1"/>
                </a:solidFill>
              </a:rPr>
              <a:t> </a:t>
            </a:r>
            <a:endParaRPr lang="el-GR" sz="6000" dirty="0">
              <a:solidFill>
                <a:schemeClr val="tx1"/>
              </a:solidFill>
            </a:endParaRPr>
          </a:p>
          <a:p>
            <a:r>
              <a:rPr lang="el-GR" sz="6000" b="1" dirty="0">
                <a:solidFill>
                  <a:schemeClr val="tx1"/>
                </a:solidFill>
              </a:rPr>
              <a:t>Πάσα κατά του παραγγελιοδόχου και του </a:t>
            </a:r>
            <a:r>
              <a:rPr lang="el-GR" sz="6000" b="1" dirty="0" err="1">
                <a:solidFill>
                  <a:schemeClr val="tx1"/>
                </a:solidFill>
              </a:rPr>
              <a:t>αγωγιάτου</a:t>
            </a:r>
            <a:r>
              <a:rPr lang="el-GR" sz="6000" b="1" dirty="0">
                <a:solidFill>
                  <a:schemeClr val="tx1"/>
                </a:solidFill>
              </a:rPr>
              <a:t> αγωγή περί </a:t>
            </a:r>
            <a:r>
              <a:rPr lang="el-GR" sz="6000" b="1" dirty="0" err="1">
                <a:solidFill>
                  <a:schemeClr val="tx1"/>
                </a:solidFill>
              </a:rPr>
              <a:t>απωλείας</a:t>
            </a:r>
            <a:r>
              <a:rPr lang="el-GR" sz="6000" b="1" dirty="0">
                <a:solidFill>
                  <a:schemeClr val="tx1"/>
                </a:solidFill>
              </a:rPr>
              <a:t> ή αβαρίας των πραγματειών παραγράφεται, επί μεν των εντός του Κράτους γενομένων αποστολών μετά εξ μήνας, επί δε των εκτός αυτού μετά εν έτος από της ημέρας, </a:t>
            </a:r>
            <a:r>
              <a:rPr lang="el-GR" sz="6000" b="1" dirty="0" err="1">
                <a:solidFill>
                  <a:schemeClr val="tx1"/>
                </a:solidFill>
              </a:rPr>
              <a:t>καθ`ην</a:t>
            </a:r>
            <a:r>
              <a:rPr lang="el-GR" sz="6000" b="1" dirty="0">
                <a:solidFill>
                  <a:schemeClr val="tx1"/>
                </a:solidFill>
              </a:rPr>
              <a:t> η μετακομιδή των πραγματειών έπρεπε να </a:t>
            </a:r>
            <a:r>
              <a:rPr lang="el-GR" sz="6000" b="1" dirty="0" err="1">
                <a:solidFill>
                  <a:schemeClr val="tx1"/>
                </a:solidFill>
              </a:rPr>
              <a:t>γενή</a:t>
            </a:r>
            <a:r>
              <a:rPr lang="el-GR" sz="6000" b="1" dirty="0">
                <a:solidFill>
                  <a:schemeClr val="tx1"/>
                </a:solidFill>
              </a:rPr>
              <a:t>, αν πρόκειται περί </a:t>
            </a:r>
            <a:r>
              <a:rPr lang="el-GR" sz="6000" b="1" dirty="0" err="1">
                <a:solidFill>
                  <a:schemeClr val="tx1"/>
                </a:solidFill>
              </a:rPr>
              <a:t>απωλείας</a:t>
            </a:r>
            <a:r>
              <a:rPr lang="el-GR" sz="6000" b="1" dirty="0">
                <a:solidFill>
                  <a:schemeClr val="tx1"/>
                </a:solidFill>
              </a:rPr>
              <a:t> ή αφ` ης </a:t>
            </a:r>
            <a:r>
              <a:rPr lang="el-GR" sz="6000" b="1" dirty="0" err="1">
                <a:solidFill>
                  <a:schemeClr val="tx1"/>
                </a:solidFill>
              </a:rPr>
              <a:t>έγινεν</a:t>
            </a:r>
            <a:r>
              <a:rPr lang="el-GR" sz="6000" b="1" dirty="0">
                <a:solidFill>
                  <a:schemeClr val="tx1"/>
                </a:solidFill>
              </a:rPr>
              <a:t> η </a:t>
            </a:r>
            <a:r>
              <a:rPr lang="el-GR" sz="6000" b="1" dirty="0" err="1">
                <a:solidFill>
                  <a:schemeClr val="tx1"/>
                </a:solidFill>
              </a:rPr>
              <a:t>παράδοσις</a:t>
            </a:r>
            <a:r>
              <a:rPr lang="el-GR" sz="6000" b="1" dirty="0">
                <a:solidFill>
                  <a:schemeClr val="tx1"/>
                </a:solidFill>
              </a:rPr>
              <a:t> αυτών, αν πρόκειται περί αβαρίας, εξαιρούνται αι περιπτώσεις καθ` ας ήθελε </a:t>
            </a:r>
            <a:r>
              <a:rPr lang="el-GR" sz="6000" b="1" dirty="0" err="1">
                <a:solidFill>
                  <a:schemeClr val="tx1"/>
                </a:solidFill>
              </a:rPr>
              <a:t>συμβή</a:t>
            </a:r>
            <a:r>
              <a:rPr lang="el-GR" sz="6000" b="1" dirty="0">
                <a:solidFill>
                  <a:schemeClr val="tx1"/>
                </a:solidFill>
              </a:rPr>
              <a:t> απάτη ή απιστία.</a:t>
            </a:r>
            <a:endParaRPr lang="el-GR" sz="6000" dirty="0">
              <a:solidFill>
                <a:schemeClr val="tx1"/>
              </a:solidFill>
            </a:endParaRPr>
          </a:p>
          <a:p>
            <a:r>
              <a:rPr lang="el-GR" sz="6000" b="1" dirty="0">
                <a:solidFill>
                  <a:schemeClr val="tx1"/>
                </a:solidFill>
              </a:rPr>
              <a:t> </a:t>
            </a:r>
            <a:endParaRPr lang="el-GR" sz="6000" dirty="0">
              <a:solidFill>
                <a:schemeClr val="tx1"/>
              </a:solidFill>
            </a:endParaRPr>
          </a:p>
          <a:p>
            <a:r>
              <a:rPr lang="el-GR" b="1" dirty="0"/>
              <a:t> </a:t>
            </a:r>
            <a:endParaRPr lang="el-GR" dirty="0"/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527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/>
          </a:bodyPr>
          <a:lstStyle/>
          <a:p>
            <a:endParaRPr lang="en-US" sz="4200" b="1" dirty="0" smtClean="0">
              <a:solidFill>
                <a:schemeClr val="tx1"/>
              </a:solidFill>
            </a:endParaRPr>
          </a:p>
          <a:p>
            <a:endParaRPr lang="en-US" sz="4200" b="1" dirty="0">
              <a:solidFill>
                <a:schemeClr val="tx1"/>
              </a:solidFill>
            </a:endParaRPr>
          </a:p>
          <a:p>
            <a:r>
              <a:rPr lang="el-GR" sz="4200" b="1" dirty="0" smtClean="0">
                <a:solidFill>
                  <a:schemeClr val="tx1"/>
                </a:solidFill>
              </a:rPr>
              <a:t>Ευχαριστώ</a:t>
            </a:r>
            <a:r>
              <a:rPr lang="en-US" sz="4200" b="1" dirty="0" smtClean="0">
                <a:solidFill>
                  <a:schemeClr val="tx1"/>
                </a:solidFill>
              </a:rPr>
              <a:t> </a:t>
            </a:r>
            <a:r>
              <a:rPr lang="el-GR" sz="4200" b="1" dirty="0" smtClean="0">
                <a:solidFill>
                  <a:schemeClr val="tx1"/>
                </a:solidFill>
              </a:rPr>
              <a:t>πολύ</a:t>
            </a:r>
          </a:p>
          <a:p>
            <a:r>
              <a:rPr lang="el-GR" sz="4200" b="1" dirty="0" smtClean="0">
                <a:solidFill>
                  <a:schemeClr val="tx1"/>
                </a:solidFill>
              </a:rPr>
              <a:t>για την προσοχή σας! </a:t>
            </a:r>
            <a:endParaRPr lang="el-GR" sz="4200" b="1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74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fontScale="85000" lnSpcReduction="10000"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u="sng" dirty="0" smtClean="0">
                <a:solidFill>
                  <a:schemeClr val="tx1"/>
                </a:solidFill>
              </a:rPr>
              <a:t>Ι</a:t>
            </a:r>
            <a:r>
              <a:rPr lang="en-US" b="1" u="sng" dirty="0" smtClean="0">
                <a:solidFill>
                  <a:schemeClr val="tx1"/>
                </a:solidFill>
              </a:rPr>
              <a:t>.</a:t>
            </a:r>
            <a:r>
              <a:rPr lang="el-GR" b="1" u="sng" dirty="0" smtClean="0">
                <a:solidFill>
                  <a:schemeClr val="tx1"/>
                </a:solidFill>
              </a:rPr>
              <a:t> </a:t>
            </a:r>
            <a:r>
              <a:rPr lang="el-GR" b="1" u="sng" dirty="0">
                <a:solidFill>
                  <a:schemeClr val="tx1"/>
                </a:solidFill>
              </a:rPr>
              <a:t>Παραγγελιοδόχος μεταφοράς (</a:t>
            </a:r>
            <a:r>
              <a:rPr lang="el-GR" b="1" u="sng" dirty="0" err="1">
                <a:solidFill>
                  <a:schemeClr val="tx1"/>
                </a:solidFill>
              </a:rPr>
              <a:t>διαμεταφορέας</a:t>
            </a:r>
            <a:r>
              <a:rPr lang="el-GR" b="1" u="sng" dirty="0">
                <a:solidFill>
                  <a:schemeClr val="tx1"/>
                </a:solidFill>
              </a:rPr>
              <a:t>) : </a:t>
            </a:r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b="1" dirty="0">
                <a:solidFill>
                  <a:schemeClr val="tx1"/>
                </a:solidFill>
              </a:rPr>
              <a:t>Σύμβαση μεταφοράς. Πώς καταρτίζεται. Ατύπως (εγγράφως, πρόταση προς τον αντισυμβαλλόμενο και αποδοχή εκ μέρους του,  ή άλλως). </a:t>
            </a:r>
            <a:r>
              <a:rPr lang="el-GR" b="1" dirty="0" err="1">
                <a:solidFill>
                  <a:schemeClr val="tx1"/>
                </a:solidFill>
              </a:rPr>
              <a:t>Αγωγιαστήριο</a:t>
            </a:r>
            <a:r>
              <a:rPr lang="el-GR" b="1" dirty="0">
                <a:solidFill>
                  <a:schemeClr val="tx1"/>
                </a:solidFill>
              </a:rPr>
              <a:t>. Εις πάσα περίπτωση, η σύμβαση μεταφοράς καταρτίζεται με την παραλαβή των πραγμάτων από τον μεταφορέα και την κατάρτιση του δελτίου παραδόσεως (φορτωτικής) CMR, (άρθρο 6 ομωνύμου συμβάσεως) που συνιστά το συμβόλαιο μεταφοράς. 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4459"/>
            <a:ext cx="952500" cy="832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86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l-GR" b="1" u="sng" dirty="0" smtClean="0">
                <a:solidFill>
                  <a:schemeClr val="tx1"/>
                </a:solidFill>
              </a:rPr>
              <a:t>ΙΙ</a:t>
            </a:r>
            <a:r>
              <a:rPr lang="en-US" b="1" u="sng" dirty="0" smtClean="0">
                <a:solidFill>
                  <a:schemeClr val="tx1"/>
                </a:solidFill>
              </a:rPr>
              <a:t>.</a:t>
            </a:r>
            <a:r>
              <a:rPr lang="el-GR" b="1" u="sng" dirty="0" smtClean="0">
                <a:solidFill>
                  <a:schemeClr val="tx1"/>
                </a:solidFill>
              </a:rPr>
              <a:t> </a:t>
            </a:r>
            <a:r>
              <a:rPr lang="el-GR" b="1" u="sng" dirty="0">
                <a:solidFill>
                  <a:schemeClr val="tx1"/>
                </a:solidFill>
              </a:rPr>
              <a:t>Φύση συμβάσεως μεταφοράς: </a:t>
            </a:r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Σύμβαση </a:t>
            </a:r>
            <a:r>
              <a:rPr lang="el-GR" b="1" dirty="0">
                <a:solidFill>
                  <a:schemeClr val="tx1"/>
                </a:solidFill>
              </a:rPr>
              <a:t>έργου κατά την κρατούσα γνώμη, εφαρμόζονται επικουρικώς οι διατάξεις περί έργου ΑΚ 681 επόμενες και οι διατάξεις 713 </a:t>
            </a:r>
            <a:r>
              <a:rPr lang="el-GR" b="1" dirty="0" err="1">
                <a:solidFill>
                  <a:schemeClr val="tx1"/>
                </a:solidFill>
              </a:rPr>
              <a:t>επ</a:t>
            </a:r>
            <a:r>
              <a:rPr lang="el-GR" b="1" dirty="0">
                <a:solidFill>
                  <a:schemeClr val="tx1"/>
                </a:solidFill>
              </a:rPr>
              <a:t>. ΑΚ περί εντολής, αν και κατά κανόνα η εντολή είναι άμισθη, ενώ στην σύμβαση μεταφοράς ο παραγγελιοδόχος αμείβεται με το συμφωνηθέν εργολαβικό αντάλλαγμα.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9525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68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fontScale="92500" lnSpcReduction="10000"/>
          </a:bodyPr>
          <a:lstStyle/>
          <a:p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sz="4000" b="1" u="sng" dirty="0" smtClean="0">
                <a:solidFill>
                  <a:schemeClr val="tx1"/>
                </a:solidFill>
              </a:rPr>
              <a:t>III</a:t>
            </a:r>
            <a:r>
              <a:rPr lang="el-GR" sz="4000" b="1" u="sng" dirty="0">
                <a:solidFill>
                  <a:schemeClr val="tx1"/>
                </a:solidFill>
              </a:rPr>
              <a:t>. Ενδιάμεσος παραγγελιοδόχος μεταφοράς </a:t>
            </a:r>
            <a:endParaRPr lang="en-US" sz="4000" b="1" u="sng" dirty="0" smtClean="0">
              <a:solidFill>
                <a:schemeClr val="tx1"/>
              </a:solidFill>
            </a:endParaRPr>
          </a:p>
          <a:p>
            <a:r>
              <a:rPr lang="el-GR" sz="4000" b="1" dirty="0" smtClean="0">
                <a:solidFill>
                  <a:schemeClr val="tx1"/>
                </a:solidFill>
              </a:rPr>
              <a:t>(</a:t>
            </a:r>
            <a:r>
              <a:rPr lang="el-GR" sz="4000" b="1" dirty="0">
                <a:solidFill>
                  <a:schemeClr val="tx1"/>
                </a:solidFill>
              </a:rPr>
              <a:t>Υποκαθιστά τον παραγγελιοδόχο μεταφοράς και αναλαμβάνει αυτός την εκπλήρωση του μεταφορικού έργου, κατόπιν συμφωνίας ή όταν είθισται στις συναλλαγές). Διαδοχική μεταφορά (άρθρα 34 επόμενα CMR. </a:t>
            </a:r>
            <a:endParaRPr lang="el-GR" sz="4000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95250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911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lnSpcReduction="10000"/>
          </a:bodyPr>
          <a:lstStyle/>
          <a:p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sz="4000" b="1" dirty="0" err="1">
                <a:solidFill>
                  <a:schemeClr val="tx1"/>
                </a:solidFill>
              </a:rPr>
              <a:t>Υποπαραγγελιοδόχος</a:t>
            </a:r>
            <a:r>
              <a:rPr lang="el-GR" sz="4000" b="1" dirty="0">
                <a:solidFill>
                  <a:schemeClr val="tx1"/>
                </a:solidFill>
              </a:rPr>
              <a:t>. </a:t>
            </a:r>
            <a:endParaRPr lang="en-US" sz="4000" b="1" dirty="0" smtClean="0">
              <a:solidFill>
                <a:schemeClr val="tx1"/>
              </a:solidFill>
            </a:endParaRPr>
          </a:p>
          <a:p>
            <a:r>
              <a:rPr lang="el-GR" sz="4000" b="1" dirty="0" smtClean="0">
                <a:solidFill>
                  <a:schemeClr val="tx1"/>
                </a:solidFill>
              </a:rPr>
              <a:t>Δεν </a:t>
            </a:r>
            <a:r>
              <a:rPr lang="el-GR" sz="4000" b="1" dirty="0">
                <a:solidFill>
                  <a:schemeClr val="tx1"/>
                </a:solidFill>
              </a:rPr>
              <a:t>υποκαθιστά τον παραγγελιοδόχο μεταφοράς. Μη αναγκαία η συμφωνία περί τούτου.  Είναι συνεπώς βοηθός εκπληρώσεώς του, </a:t>
            </a:r>
            <a:r>
              <a:rPr lang="el-GR" sz="4000" b="1" dirty="0" err="1">
                <a:solidFill>
                  <a:schemeClr val="tx1"/>
                </a:solidFill>
              </a:rPr>
              <a:t>προστηθείς</a:t>
            </a:r>
            <a:r>
              <a:rPr lang="el-GR" sz="4000" b="1" dirty="0">
                <a:solidFill>
                  <a:schemeClr val="tx1"/>
                </a:solidFill>
              </a:rPr>
              <a:t> (σχετικώς άρθρα 330, 922 ΑΚ) </a:t>
            </a:r>
            <a:endParaRPr lang="el-GR" sz="4000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3337"/>
            <a:ext cx="952500" cy="82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97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fontScale="62500" lnSpcReduction="20000"/>
          </a:bodyPr>
          <a:lstStyle/>
          <a:p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sz="4000" b="1" u="sng" dirty="0" smtClean="0">
                <a:solidFill>
                  <a:schemeClr val="tx1"/>
                </a:solidFill>
              </a:rPr>
              <a:t>I</a:t>
            </a:r>
            <a:r>
              <a:rPr lang="en-US" sz="4000" b="1" u="sng" dirty="0">
                <a:solidFill>
                  <a:schemeClr val="tx1"/>
                </a:solidFill>
              </a:rPr>
              <a:t>V</a:t>
            </a:r>
            <a:r>
              <a:rPr lang="el-GR" sz="4000" b="1" u="sng" dirty="0" smtClean="0">
                <a:solidFill>
                  <a:schemeClr val="tx1"/>
                </a:solidFill>
              </a:rPr>
              <a:t>. </a:t>
            </a:r>
            <a:r>
              <a:rPr lang="el-GR" sz="4000" b="1" u="sng" dirty="0">
                <a:solidFill>
                  <a:schemeClr val="tx1"/>
                </a:solidFill>
              </a:rPr>
              <a:t>Ευθύνη παραγγελιοδόχου μεταφοράς: </a:t>
            </a:r>
            <a:endParaRPr lang="en-US" sz="4000" b="1" u="sng" dirty="0" smtClean="0">
              <a:solidFill>
                <a:schemeClr val="tx1"/>
              </a:solidFill>
            </a:endParaRPr>
          </a:p>
          <a:p>
            <a:r>
              <a:rPr lang="el-GR" sz="4000" b="1" dirty="0" smtClean="0">
                <a:solidFill>
                  <a:schemeClr val="tx1"/>
                </a:solidFill>
              </a:rPr>
              <a:t>Α</a:t>
            </a:r>
            <a:r>
              <a:rPr lang="el-GR" sz="4000" b="1" dirty="0">
                <a:solidFill>
                  <a:schemeClr val="tx1"/>
                </a:solidFill>
              </a:rPr>
              <a:t>. </a:t>
            </a:r>
            <a:r>
              <a:rPr lang="el-GR" sz="4000" b="1" dirty="0" err="1">
                <a:solidFill>
                  <a:schemeClr val="tx1"/>
                </a:solidFill>
              </a:rPr>
              <a:t>Ενδοσυμβατική</a:t>
            </a:r>
            <a:r>
              <a:rPr lang="el-GR" sz="4000" b="1" dirty="0">
                <a:solidFill>
                  <a:schemeClr val="tx1"/>
                </a:solidFill>
              </a:rPr>
              <a:t> (αδυναμία παροχής, πλημμελής παροχή, υπερημερία κατά τις οικείες διατάξεις ΑΚ 335 επόμενες, 380 επόμενες. Ευθύνη </a:t>
            </a:r>
            <a:r>
              <a:rPr lang="el-GR" sz="4000" b="1" dirty="0" err="1">
                <a:solidFill>
                  <a:schemeClr val="tx1"/>
                </a:solidFill>
              </a:rPr>
              <a:t>τεκμαιρουμένου</a:t>
            </a:r>
            <a:r>
              <a:rPr lang="el-GR" sz="4000" b="1" dirty="0">
                <a:solidFill>
                  <a:schemeClr val="tx1"/>
                </a:solidFill>
              </a:rPr>
              <a:t> πταίσματος ή νόθος αντικειμενική. Ευθύνεται ο παραγγελιοδόχος μεταφοράς και για τα συνήθη </a:t>
            </a:r>
            <a:r>
              <a:rPr lang="el-GR" sz="4000" b="1" dirty="0" err="1">
                <a:solidFill>
                  <a:schemeClr val="tx1"/>
                </a:solidFill>
              </a:rPr>
              <a:t>τυχηρά</a:t>
            </a:r>
            <a:r>
              <a:rPr lang="el-GR" sz="4000" b="1" dirty="0">
                <a:solidFill>
                  <a:schemeClr val="tx1"/>
                </a:solidFill>
              </a:rPr>
              <a:t>. Δεν ευθύνεται, α) όταν πρόκειται για γεγονός </a:t>
            </a:r>
            <a:r>
              <a:rPr lang="el-GR" sz="4000" b="1" dirty="0" err="1">
                <a:solidFill>
                  <a:schemeClr val="tx1"/>
                </a:solidFill>
              </a:rPr>
              <a:t>ακαταμαχήτου</a:t>
            </a:r>
            <a:r>
              <a:rPr lang="el-GR" sz="4000" b="1" dirty="0">
                <a:solidFill>
                  <a:schemeClr val="tx1"/>
                </a:solidFill>
              </a:rPr>
              <a:t> δυνάμεως (ανωτέρας βίας), β) για τους </a:t>
            </a:r>
            <a:r>
              <a:rPr lang="el-GR" sz="4000" b="1" dirty="0" smtClean="0">
                <a:solidFill>
                  <a:schemeClr val="tx1"/>
                </a:solidFill>
              </a:rPr>
              <a:t>εξαιρουμένους κινδύνους από τις διατάξεις των διεθνών συμβάσεων μεταφοράς.  </a:t>
            </a:r>
            <a:r>
              <a:rPr lang="el-GR" sz="4000" b="1" dirty="0">
                <a:solidFill>
                  <a:schemeClr val="tx1"/>
                </a:solidFill>
              </a:rPr>
              <a:t>Περίπτωση συνυπαιτιότητας. Παράβαση καθήκοντος γενικής επιμελείας. Άρθρο 300 ΑΚ. </a:t>
            </a:r>
            <a:endParaRPr lang="el-GR" sz="4000" dirty="0">
              <a:solidFill>
                <a:schemeClr val="tx1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606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920880" cy="4888628"/>
          </a:xfrm>
        </p:spPr>
        <p:txBody>
          <a:bodyPr>
            <a:normAutofit fontScale="85000" lnSpcReduction="10000"/>
          </a:bodyPr>
          <a:lstStyle/>
          <a:p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sz="4000" b="1" u="sng" dirty="0" smtClean="0">
                <a:solidFill>
                  <a:schemeClr val="tx1"/>
                </a:solidFill>
              </a:rPr>
              <a:t>ΙV. </a:t>
            </a:r>
            <a:r>
              <a:rPr lang="el-GR" sz="4000" b="1" u="sng" dirty="0">
                <a:solidFill>
                  <a:schemeClr val="tx1"/>
                </a:solidFill>
              </a:rPr>
              <a:t>Ευθύνη παραγγελιοδόχου μεταφοράς: </a:t>
            </a:r>
            <a:endParaRPr lang="en-US" sz="4000" b="1" u="sng" dirty="0" smtClean="0">
              <a:solidFill>
                <a:schemeClr val="tx1"/>
              </a:solidFill>
            </a:endParaRPr>
          </a:p>
          <a:p>
            <a:r>
              <a:rPr lang="el-GR" sz="4000" b="1" dirty="0" smtClean="0">
                <a:solidFill>
                  <a:schemeClr val="tx1"/>
                </a:solidFill>
              </a:rPr>
              <a:t>Β. </a:t>
            </a:r>
            <a:r>
              <a:rPr lang="el-GR" sz="4000" b="1" dirty="0" err="1">
                <a:solidFill>
                  <a:schemeClr val="tx1"/>
                </a:solidFill>
              </a:rPr>
              <a:t>Αδικοπρακτική</a:t>
            </a:r>
            <a:r>
              <a:rPr lang="el-GR" sz="4000" b="1" dirty="0">
                <a:solidFill>
                  <a:schemeClr val="tx1"/>
                </a:solidFill>
              </a:rPr>
              <a:t> κατά τις διατάξεις 914 επόμενες ΑΚ. Υπαίτια και παράνομη πράξη. Ενοχή εκ του νόμου, ανεξαρτήτως της υπάρξεως της συμβάσεως. </a:t>
            </a:r>
          </a:p>
          <a:p>
            <a:r>
              <a:rPr lang="el-GR" sz="4000" b="1" dirty="0">
                <a:solidFill>
                  <a:schemeClr val="tx1"/>
                </a:solidFill>
              </a:rPr>
              <a:t>Συρροή </a:t>
            </a:r>
            <a:r>
              <a:rPr lang="el-GR" sz="4000" b="1" dirty="0" err="1">
                <a:solidFill>
                  <a:schemeClr val="tx1"/>
                </a:solidFill>
              </a:rPr>
              <a:t>ενδοσυματικής</a:t>
            </a:r>
            <a:r>
              <a:rPr lang="el-GR" sz="4000" b="1" dirty="0">
                <a:solidFill>
                  <a:schemeClr val="tx1"/>
                </a:solidFill>
              </a:rPr>
              <a:t> και </a:t>
            </a:r>
            <a:r>
              <a:rPr lang="el-GR" sz="4000" b="1" dirty="0" err="1">
                <a:solidFill>
                  <a:schemeClr val="tx1"/>
                </a:solidFill>
              </a:rPr>
              <a:t>εξωσυματικής</a:t>
            </a:r>
            <a:r>
              <a:rPr lang="el-GR" sz="4000" b="1" dirty="0">
                <a:solidFill>
                  <a:schemeClr val="tx1"/>
                </a:solidFill>
              </a:rPr>
              <a:t> ευθύνης. </a:t>
            </a:r>
          </a:p>
          <a:p>
            <a:r>
              <a:rPr lang="el-GR" sz="4000" b="1" dirty="0" smtClean="0">
                <a:solidFill>
                  <a:schemeClr val="tx1"/>
                </a:solidFill>
              </a:rPr>
              <a:t> </a:t>
            </a:r>
            <a:endParaRPr lang="el-GR" sz="4000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83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12488"/>
          </a:xfrm>
        </p:spPr>
        <p:txBody>
          <a:bodyPr>
            <a:normAutofit/>
          </a:bodyPr>
          <a:lstStyle/>
          <a:p>
            <a:pPr algn="r"/>
            <a:r>
              <a:rPr lang="el-GR" sz="1200" b="1" dirty="0">
                <a:latin typeface="Calibri" pitchFamily="34" charset="0"/>
                <a:cs typeface="Calibri" pitchFamily="34" charset="0"/>
              </a:rPr>
              <a:t>Εσπερίδα ΣΥΝΔΔΕ&amp;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L 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“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ΔΙΑΜΕΤΑΦΟΡΑ ΕΜΠΟΡΕΥΜΑΤΩΝ &amp; ΠΡΑΚΤΙΚΗ ΟΔΙΚΩΝ ΜΕΤΑΦΟΡΩΝ</a:t>
            </a:r>
            <a:r>
              <a:rPr lang="en-US" sz="1200" b="1" dirty="0">
                <a:latin typeface="Calibri" pitchFamily="34" charset="0"/>
                <a:cs typeface="Calibri" pitchFamily="34" charset="0"/>
              </a:rPr>
              <a:t>”</a:t>
            </a:r>
            <a:r>
              <a:rPr lang="el-GR" sz="1200" b="1" dirty="0">
                <a:latin typeface="Calibri" pitchFamily="34" charset="0"/>
                <a:cs typeface="Calibri" pitchFamily="34" charset="0"/>
              </a:rPr>
              <a:t>  </a:t>
            </a:r>
            <a:br>
              <a:rPr lang="el-GR" sz="1200" b="1" dirty="0">
                <a:latin typeface="Calibri" pitchFamily="34" charset="0"/>
                <a:cs typeface="Calibri" pitchFamily="34" charset="0"/>
              </a:rPr>
            </a:br>
            <a:r>
              <a:rPr lang="el-GR" sz="1200" b="1" dirty="0">
                <a:latin typeface="Calibri" pitchFamily="34" charset="0"/>
                <a:cs typeface="Calibri" pitchFamily="34" charset="0"/>
              </a:rPr>
              <a:t>11/10/2017</a:t>
            </a:r>
            <a:endParaRPr lang="el-GR" sz="1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888628"/>
          </a:xfrm>
        </p:spPr>
        <p:txBody>
          <a:bodyPr>
            <a:normAutofit fontScale="85000" lnSpcReduction="10000"/>
          </a:bodyPr>
          <a:lstStyle/>
          <a:p>
            <a:endParaRPr lang="en-US" b="1" u="sng" dirty="0" smtClean="0">
              <a:solidFill>
                <a:schemeClr val="tx1"/>
              </a:solidFill>
            </a:endParaRPr>
          </a:p>
          <a:p>
            <a:r>
              <a:rPr lang="el-GR" sz="4000" b="1" u="sng" dirty="0" smtClean="0">
                <a:solidFill>
                  <a:schemeClr val="tx1"/>
                </a:solidFill>
              </a:rPr>
              <a:t>ΙV. </a:t>
            </a:r>
            <a:r>
              <a:rPr lang="el-GR" sz="4000" b="1" u="sng" dirty="0">
                <a:solidFill>
                  <a:schemeClr val="tx1"/>
                </a:solidFill>
              </a:rPr>
              <a:t>Ευθύνη παραγγελιοδόχου μεταφοράς: </a:t>
            </a:r>
            <a:r>
              <a:rPr lang="el-GR" sz="4000" b="1" dirty="0" smtClean="0">
                <a:solidFill>
                  <a:schemeClr val="tx1"/>
                </a:solidFill>
              </a:rPr>
              <a:t>Η </a:t>
            </a:r>
            <a:r>
              <a:rPr lang="el-GR" sz="4000" b="1" dirty="0">
                <a:solidFill>
                  <a:schemeClr val="tx1"/>
                </a:solidFill>
              </a:rPr>
              <a:t>ευθύνη του παραγγελιοδόχου μεταφοράς είναι α) εγγυητική ως προς τις πράξεις ή παραλείψεις του μεταφορέως, ενδιαμέσου παραγγελιοδόχου μεταφοράς κλπ. β) προσωπική (περίπτωση υπερημερίας, δικαίωμα υπαναχωρήσεως του </a:t>
            </a:r>
            <a:r>
              <a:rPr lang="el-GR" sz="4000" b="1" dirty="0" err="1">
                <a:solidFill>
                  <a:schemeClr val="tx1"/>
                </a:solidFill>
              </a:rPr>
              <a:t>παραγγελέως</a:t>
            </a:r>
            <a:r>
              <a:rPr lang="el-GR" sz="4000" b="1" dirty="0">
                <a:solidFill>
                  <a:schemeClr val="tx1"/>
                </a:solidFill>
              </a:rPr>
              <a:t> </a:t>
            </a:r>
            <a:r>
              <a:rPr lang="el-GR" sz="4000" b="1" dirty="0" err="1">
                <a:solidFill>
                  <a:schemeClr val="tx1"/>
                </a:solidFill>
              </a:rPr>
              <a:t>πελάτου</a:t>
            </a:r>
            <a:r>
              <a:rPr lang="el-GR" sz="4000" b="1" dirty="0">
                <a:solidFill>
                  <a:schemeClr val="tx1"/>
                </a:solidFill>
              </a:rPr>
              <a:t>). </a:t>
            </a:r>
            <a:endParaRPr lang="el-GR" sz="4000" dirty="0">
              <a:solidFill>
                <a:schemeClr val="tx1"/>
              </a:solidFill>
            </a:endParaRPr>
          </a:p>
          <a:p>
            <a:r>
              <a:rPr lang="el-GR" sz="4000" b="1" dirty="0" smtClean="0">
                <a:solidFill>
                  <a:schemeClr val="tx1"/>
                </a:solidFill>
              </a:rPr>
              <a:t> </a:t>
            </a:r>
            <a:endParaRPr lang="el-GR" sz="4000" dirty="0">
              <a:solidFill>
                <a:schemeClr val="tx1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6" y="116633"/>
            <a:ext cx="89489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8390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969</Words>
  <Application>Microsoft Office PowerPoint</Application>
  <PresentationFormat>Προβολή στην οθόνη (4:3)</PresentationFormat>
  <Paragraphs>117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Παρουσίαση του PowerPoint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  <vt:lpstr>Εσπερίδα ΣΥΝΔΔΕ&amp;L : “ΔΙΑΜΕΤΑΦΟΡΑ ΕΜΠΟΡΕΥΜΑΤΩΝ &amp; ΠΡΑΚΤΙΚΗ ΟΔΙΚΩΝ ΜΕΤΑΦΟΡΩΝ”   11/10/2017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terminal</dc:creator>
  <cp:lastModifiedBy>terminal</cp:lastModifiedBy>
  <cp:revision>102</cp:revision>
  <cp:lastPrinted>2017-10-09T14:56:00Z</cp:lastPrinted>
  <dcterms:created xsi:type="dcterms:W3CDTF">2015-05-12T14:11:00Z</dcterms:created>
  <dcterms:modified xsi:type="dcterms:W3CDTF">2017-10-09T14:56:38Z</dcterms:modified>
</cp:coreProperties>
</file>